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9" r:id="rId3"/>
    <p:sldId id="296" r:id="rId4"/>
    <p:sldId id="263" r:id="rId5"/>
    <p:sldId id="271" r:id="rId6"/>
    <p:sldId id="305" r:id="rId7"/>
    <p:sldId id="292" r:id="rId8"/>
    <p:sldId id="301" r:id="rId9"/>
    <p:sldId id="259" r:id="rId10"/>
    <p:sldId id="307" r:id="rId11"/>
    <p:sldId id="300" r:id="rId12"/>
    <p:sldId id="304" r:id="rId13"/>
    <p:sldId id="299" r:id="rId14"/>
    <p:sldId id="264" r:id="rId15"/>
    <p:sldId id="277" r:id="rId16"/>
    <p:sldId id="284" r:id="rId17"/>
    <p:sldId id="302" r:id="rId18"/>
    <p:sldId id="306" r:id="rId19"/>
    <p:sldId id="308" r:id="rId20"/>
    <p:sldId id="287" r:id="rId21"/>
    <p:sldId id="288" r:id="rId22"/>
    <p:sldId id="285" r:id="rId23"/>
    <p:sldId id="286" r:id="rId24"/>
    <p:sldId id="298" r:id="rId25"/>
    <p:sldId id="257" r:id="rId26"/>
    <p:sldId id="274" r:id="rId27"/>
    <p:sldId id="280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8FD"/>
    <a:srgbClr val="FD1E13"/>
    <a:srgbClr val="036408"/>
    <a:srgbClr val="1441FC"/>
    <a:srgbClr val="0000AB"/>
    <a:srgbClr val="7055D1"/>
    <a:srgbClr val="EB2778"/>
    <a:srgbClr val="C3509E"/>
    <a:srgbClr val="569539"/>
    <a:srgbClr val="C48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7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9E6C5F7-8B6C-B245-81EF-B5C5DBB41879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071A823-29A8-B042-85B8-0020A0E4F4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21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Thanks to the ASHG program committee for allowing me to speak today, as well as to trust my punctuality by having me serve as co-moderator at this session. To begin, joint effort of many people, but especially Amy Williams who spearheaded IBD analysis, and </a:t>
            </a:r>
            <a:r>
              <a:rPr lang="en-US" dirty="0" err="1">
                <a:ea typeface="ＭＳ Ｐゴシック" charset="-128"/>
                <a:cs typeface="ＭＳ Ｐゴシック" charset="-128"/>
              </a:rPr>
              <a:t>Yiqi</a:t>
            </a:r>
            <a:r>
              <a:rPr lang="en-US" dirty="0">
                <a:ea typeface="ＭＳ Ｐゴシック" charset="-128"/>
                <a:cs typeface="ＭＳ Ｐゴシック" charset="-128"/>
              </a:rPr>
              <a:t> Huang who has a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manuscript in </a:t>
            </a:r>
            <a:r>
              <a:rPr lang="en-US" dirty="0">
                <a:ea typeface="ＭＳ Ｐゴシック" charset="-128"/>
                <a:cs typeface="ＭＳ Ｐゴシック" charset="-128"/>
              </a:rPr>
              <a:t>prep studying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a</a:t>
            </a: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 unique </a:t>
            </a:r>
            <a:r>
              <a:rPr lang="en-US" baseline="0" dirty="0" err="1" smtClean="0">
                <a:ea typeface="ＭＳ Ｐゴシック" charset="-128"/>
                <a:cs typeface="ＭＳ Ｐゴシック" charset="-128"/>
              </a:rPr>
              <a:t>afam</a:t>
            </a: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 pop called the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Gullah population, that I will get to</a:t>
            </a: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 tell you a little bit about today. Shameless plug</a:t>
            </a:r>
          </a:p>
          <a:p>
            <a:pPr eaLnBrk="1" hangingPunct="1"/>
            <a:r>
              <a:rPr lang="en-US" baseline="0" dirty="0" smtClean="0">
                <a:ea typeface="ＭＳ Ｐゴシック" charset="-128"/>
                <a:cs typeface="ＭＳ Ｐゴシック" charset="-128"/>
              </a:rPr>
              <a:t>----- Meeting Notes (11/7/12 12:03) -----</a:t>
            </a:r>
          </a:p>
          <a:p>
            <a:pPr eaLnBrk="1" hangingPunct="1"/>
            <a:r>
              <a:rPr lang="en-US" baseline="0" dirty="0" smtClean="0">
                <a:ea typeface="ＭＳ Ｐゴシック" charset="-128"/>
                <a:cs typeface="ＭＳ Ｐゴシック" charset="-128"/>
              </a:rPr>
              <a:t>Admixture, or the mixing of populations with distinct ancestry, has been increasingly appreciated a strong force shaping human population structure across the world. Here in the US, it has direct relevance in understanding the ancestry of afams.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27EA9D3-DB61-9448-8F90-D9523055421E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Won’t find ancestry from all segments,</a:t>
            </a: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 but enough across the genome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----- Meeting Notes (11/6/12 19:17) -----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limited to large populations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1A4211B-41AE-1A43-B77E-9887174F8B22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numbers</a:t>
            </a:r>
            <a:r>
              <a:rPr lang="en-US" baseline="0" dirty="0" smtClean="0"/>
              <a:t> are not ancestry, but relative proportions and proportional to relative ancestry</a:t>
            </a:r>
            <a:endParaRPr lang="en-US" dirty="0" smtClean="0"/>
          </a:p>
          <a:p>
            <a:r>
              <a:rPr lang="en-US" dirty="0" smtClean="0"/>
              <a:t>restricting</a:t>
            </a:r>
            <a:r>
              <a:rPr lang="en-US" baseline="0" dirty="0" smtClean="0"/>
              <a:t> IBD to the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pops with large sample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Within our resolution limits,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c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More African American data from localized 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(11/7/12 11:24) -----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03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JHS</a:t>
            </a:r>
            <a:r>
              <a:rPr lang="en-US" baseline="0" dirty="0" smtClean="0"/>
              <a:t> uniqueness</a:t>
            </a:r>
          </a:p>
          <a:p>
            <a:r>
              <a:rPr lang="en-US" baseline="0" dirty="0" err="1" smtClean="0"/>
              <a:t>Geechee</a:t>
            </a:r>
            <a:r>
              <a:rPr lang="en-US" baseline="0" dirty="0" smtClean="0"/>
              <a:t>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lvl="1" eaLnBrk="1" hangingPunct="1"/>
            <a:r>
              <a:rPr lang="en-US" sz="1200" dirty="0" smtClean="0">
                <a:ea typeface="ＭＳ Ｐゴシック" charset="-128"/>
                <a:cs typeface="ＭＳ Ｐゴシック" charset="-128"/>
              </a:rPr>
              <a:t>Strong data QC</a:t>
            </a:r>
            <a:endParaRPr lang="en-US" dirty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882F3B9-F12D-8942-89A0-627AEB0D9C2B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# IBD segments does not directly tell us the proportion of ancestry, however, the relative sharing among pairs again validates this pattern</a:t>
            </a:r>
          </a:p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99A45F-5ED8-DF4B-A39E-F0DA0D8A9095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(11/6/12 19:17) -----</a:t>
            </a:r>
          </a:p>
          <a:p>
            <a:r>
              <a:rPr lang="en-US"/>
              <a:t>Question of what the genetic ancestry is of afams in the US today.</a:t>
            </a:r>
          </a:p>
          <a:p>
            <a:r>
              <a:rPr lang="en-US"/>
              <a:t>----- Meeting Notes (11/7/12 12:03) -----</a:t>
            </a:r>
          </a:p>
          <a:p>
            <a:r>
              <a:rPr lang="en-US"/>
              <a:t>Historians have painstakingly investigated records of the trans atlantic slave trade that brought over about 500,000 afams from different regions of africa, into the US through different ports.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 know from genetics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about the African ancestry of African Americans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5767758-F7E3-5B44-974C-36730D8F1181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JHS</a:t>
            </a:r>
            <a:r>
              <a:rPr lang="en-US" baseline="0" dirty="0" smtClean="0"/>
              <a:t> uniqueness</a:t>
            </a:r>
          </a:p>
          <a:p>
            <a:r>
              <a:rPr lang="en-US" baseline="0" dirty="0" err="1" smtClean="0"/>
              <a:t>Geechee</a:t>
            </a:r>
            <a:r>
              <a:rPr lang="en-US" baseline="0" dirty="0" smtClean="0"/>
              <a:t> language</a:t>
            </a:r>
          </a:p>
          <a:p>
            <a:r>
              <a:rPr lang="en-US" sz="1200" dirty="0" smtClean="0"/>
              <a:t>NHLBI Candidate gene Association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To limit the dimensionality of the models we explored, we considered the African populations with the following first approximation clusters</a:t>
            </a:r>
          </a:p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91E7C97-4F48-3543-A407-81F41BB25BB8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1A19469-84B5-2E4A-B64C-B2ADB8F9A5D2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admixed</a:t>
            </a:r>
            <a:r>
              <a:rPr lang="en-US" baseline="0" dirty="0" smtClean="0"/>
              <a:t> population as a mixture of ancestral; framework for testing significance of additional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1A823-29A8-B042-85B8-0020A0E4F44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A95A7-1693-C644-9736-5015D58065BB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E4F438-2FFF-4449-AE65-54993D8032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BCFB7E-7530-7245-A7D5-1C2947DE73C0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6A1B6-AE23-854A-BB03-8888570255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C36CB2-FA48-FC40-B4A2-0CDD549DE746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07B353-999C-FB4F-BE92-FB3C7B3972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D31E6-137A-9741-8E61-BBB1DD72ECB8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F19D9-D6C1-204C-BC05-38A2067B18A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9B033B-8A72-0249-96C8-CE322CB0FF27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4CCB4-80F6-0940-A8AB-BE6C1892CA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7F4D0D-B84E-E742-9711-AD182BF3E116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36E077-436F-0948-AFAF-6B2D976014E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FC69E2-0652-C94D-8F6C-A6DFD126273D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582568-8476-A24B-850F-E66AE34C87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E18281-3EB3-0C47-B0A2-9DDD40BEB561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D0C50B-3E4C-0E43-A053-93732C9D70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9A9D5A-0238-5347-A1C0-04CAC75F2F58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958C90-7747-D043-8DB2-884FD6144F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FB8CE-9DCA-E14C-B553-A78BD0B2E936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EB9F7-F765-5440-9399-7C78DA4086E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449931-2C18-2D4A-9BBC-9BEC7F8C68CA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B5C354-8FEF-334E-A57A-DBF8B2ADE6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EA710754-CA83-CC48-A09B-388788DB9EED}" type="datetime1">
              <a:rPr lang="en-US"/>
              <a:pPr/>
              <a:t>11/6/12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2485CA7C-46CF-3C40-97C1-E06C56949FB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9.em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685800" y="628650"/>
            <a:ext cx="7772400" cy="1470025"/>
          </a:xfrm>
        </p:spPr>
        <p:txBody>
          <a:bodyPr/>
          <a:lstStyle/>
          <a:p>
            <a:pPr eaLnBrk="1" hangingPunct="1"/>
            <a:r>
              <a:rPr lang="en-US" sz="3200">
                <a:ea typeface="ＭＳ Ｐゴシック" charset="-128"/>
                <a:cs typeface="ＭＳ Ｐゴシック" charset="-128"/>
              </a:rPr>
              <a:t>Differential relatedness of African Americans to populations within West Africa</a:t>
            </a:r>
          </a:p>
        </p:txBody>
      </p:sp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>
          <a:xfrm>
            <a:off x="1371600" y="2384425"/>
            <a:ext cx="6400800" cy="1752600"/>
          </a:xfrm>
        </p:spPr>
        <p:txBody>
          <a:bodyPr/>
          <a:lstStyle/>
          <a:p>
            <a:pPr eaLnBrk="1" hangingPunct="1"/>
            <a:r>
              <a:rPr lang="en-US" sz="2400" u="sng">
                <a:solidFill>
                  <a:srgbClr val="898989"/>
                </a:solidFill>
                <a:ea typeface="ＭＳ Ｐゴシック" charset="-128"/>
                <a:cs typeface="ＭＳ Ｐゴシック" charset="-128"/>
              </a:rPr>
              <a:t>Katarzyna Bryc</a:t>
            </a:r>
            <a:r>
              <a:rPr lang="en-US" sz="2400">
                <a:solidFill>
                  <a:srgbClr val="898989"/>
                </a:solidFill>
                <a:ea typeface="ＭＳ Ｐゴシック" charset="-128"/>
                <a:cs typeface="ＭＳ Ｐゴシック" charset="-128"/>
              </a:rPr>
              <a:t>*, Amy L. Williams*, Yiqi Huang*, Nick Patterson, Solomon Musani,  Michele Sale, Wei-Min Chen,  Jasmin Divers, Maggie C. Ng, Donald W. Bowden, James G. Wilson, David Reich</a:t>
            </a:r>
          </a:p>
          <a:p>
            <a:pPr eaLnBrk="1" hangingPunct="1"/>
            <a:endParaRPr lang="en-US" sz="2400">
              <a:solidFill>
                <a:srgbClr val="898989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4339" name="Picture 3" descr="amy_williams-sm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6413" y="4308475"/>
            <a:ext cx="101600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5" descr="Yiqi_Huang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0" y="4308475"/>
            <a:ext cx="111125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Box 7"/>
          <p:cNvSpPr txBox="1">
            <a:spLocks noChangeArrowheads="1"/>
          </p:cNvSpPr>
          <p:nvPr/>
        </p:nvSpPr>
        <p:spPr bwMode="auto">
          <a:xfrm>
            <a:off x="2678113" y="5630863"/>
            <a:ext cx="18399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Amy L. Williams</a:t>
            </a:r>
          </a:p>
        </p:txBody>
      </p:sp>
      <p:sp>
        <p:nvSpPr>
          <p:cNvPr id="14342" name="TextBox 8"/>
          <p:cNvSpPr txBox="1">
            <a:spLocks noChangeArrowheads="1"/>
          </p:cNvSpPr>
          <p:nvPr/>
        </p:nvSpPr>
        <p:spPr bwMode="auto">
          <a:xfrm>
            <a:off x="4643438" y="5630863"/>
            <a:ext cx="19891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Yiqi Huang</a:t>
            </a:r>
          </a:p>
        </p:txBody>
      </p:sp>
      <p:sp>
        <p:nvSpPr>
          <p:cNvPr id="14343" name="TextBox 9"/>
          <p:cNvSpPr txBox="1">
            <a:spLocks noChangeArrowheads="1"/>
          </p:cNvSpPr>
          <p:nvPr/>
        </p:nvSpPr>
        <p:spPr bwMode="auto">
          <a:xfrm>
            <a:off x="5000625" y="6072188"/>
            <a:ext cx="2859088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Poster: 1662T (3:15PM-4:15PM on Thu)</a:t>
            </a:r>
          </a:p>
          <a:p>
            <a:r>
              <a:rPr lang="en-US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82"/>
    </mc:Choice>
    <mc:Fallback>
      <p:transition xmlns:p14="http://schemas.microsoft.com/office/powerpoint/2010/main" spd="slow" advTm="658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en-US" sz="3200" dirty="0" smtClean="0">
                <a:ea typeface="ＭＳ Ｐゴシック" charset="-128"/>
                <a:cs typeface="ＭＳ Ｐゴシック" charset="-128"/>
              </a:rPr>
              <a:t>Ancestry estimates based on allele frequencies</a:t>
            </a:r>
            <a:endParaRPr lang="en-US" sz="3200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0723" name="Picture 27" descr="continent_barplot_nolegend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150" y="1776413"/>
            <a:ext cx="4127500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86100" y="1917700"/>
            <a:ext cx="1352550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TextBox 18"/>
          <p:cNvSpPr txBox="1">
            <a:spLocks noChangeArrowheads="1"/>
          </p:cNvSpPr>
          <p:nvPr/>
        </p:nvSpPr>
        <p:spPr bwMode="auto">
          <a:xfrm>
            <a:off x="3086100" y="6480175"/>
            <a:ext cx="296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Huang </a:t>
            </a:r>
            <a:r>
              <a:rPr lang="en-US" i="1"/>
              <a:t>et al.</a:t>
            </a:r>
            <a:r>
              <a:rPr lang="en-US"/>
              <a:t>, in preparation</a:t>
            </a:r>
          </a:p>
        </p:txBody>
      </p:sp>
      <p:sp>
        <p:nvSpPr>
          <p:cNvPr id="30730" name="Title 1"/>
          <p:cNvSpPr txBox="1">
            <a:spLocks/>
          </p:cNvSpPr>
          <p:nvPr/>
        </p:nvSpPr>
        <p:spPr bwMode="auto">
          <a:xfrm>
            <a:off x="538163" y="917575"/>
            <a:ext cx="39004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dirty="0">
                <a:latin typeface="Calibri" charset="0"/>
              </a:rPr>
              <a:t>Continental</a:t>
            </a:r>
          </a:p>
        </p:txBody>
      </p:sp>
      <p:sp>
        <p:nvSpPr>
          <p:cNvPr id="30731" name="Rectangle 13"/>
          <p:cNvSpPr>
            <a:spLocks noChangeArrowheads="1"/>
          </p:cNvSpPr>
          <p:nvPr/>
        </p:nvSpPr>
        <p:spPr bwMode="auto">
          <a:xfrm>
            <a:off x="3135313" y="4122738"/>
            <a:ext cx="9096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~ 1.2%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99"/>
    </mc:Choice>
    <mc:Fallback>
      <p:transition xmlns:p14="http://schemas.microsoft.com/office/powerpoint/2010/main" spd="slow" advTm="524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en-US" sz="3200" dirty="0" smtClean="0">
                <a:ea typeface="ＭＳ Ｐゴシック" charset="-128"/>
                <a:cs typeface="ＭＳ Ｐゴシック" charset="-128"/>
              </a:rPr>
              <a:t>Ancestry estimates based on allele frequencies</a:t>
            </a:r>
            <a:endParaRPr lang="en-US" sz="3200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0723" name="Picture 27" descr="continent_barplot_nolegend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150" y="1776413"/>
            <a:ext cx="4127500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28" descr="withinAf_barplot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8525" y="1774825"/>
            <a:ext cx="4130675" cy="330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86100" y="1917700"/>
            <a:ext cx="1352550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TextBox 22"/>
          <p:cNvSpPr txBox="1">
            <a:spLocks noChangeArrowheads="1"/>
          </p:cNvSpPr>
          <p:nvPr/>
        </p:nvSpPr>
        <p:spPr bwMode="auto">
          <a:xfrm>
            <a:off x="6252853" y="1821671"/>
            <a:ext cx="3643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*</a:t>
            </a:r>
          </a:p>
        </p:txBody>
      </p:sp>
      <p:sp>
        <p:nvSpPr>
          <p:cNvPr id="30727" name="TextBox 23"/>
          <p:cNvSpPr txBox="1">
            <a:spLocks noChangeArrowheads="1"/>
          </p:cNvSpPr>
          <p:nvPr/>
        </p:nvSpPr>
        <p:spPr bwMode="auto">
          <a:xfrm>
            <a:off x="7262543" y="2392032"/>
            <a:ext cx="3643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*</a:t>
            </a:r>
          </a:p>
        </p:txBody>
      </p:sp>
      <p:sp>
        <p:nvSpPr>
          <p:cNvPr id="30728" name="TextBox 18"/>
          <p:cNvSpPr txBox="1">
            <a:spLocks noChangeArrowheads="1"/>
          </p:cNvSpPr>
          <p:nvPr/>
        </p:nvSpPr>
        <p:spPr bwMode="auto">
          <a:xfrm>
            <a:off x="3086100" y="6480175"/>
            <a:ext cx="296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Huang </a:t>
            </a:r>
            <a:r>
              <a:rPr lang="en-US" i="1"/>
              <a:t>et al.</a:t>
            </a:r>
            <a:r>
              <a:rPr lang="en-US"/>
              <a:t>, in preparation</a:t>
            </a:r>
          </a:p>
        </p:txBody>
      </p:sp>
      <p:sp>
        <p:nvSpPr>
          <p:cNvPr id="30729" name="Title 1"/>
          <p:cNvSpPr txBox="1">
            <a:spLocks/>
          </p:cNvSpPr>
          <p:nvPr/>
        </p:nvSpPr>
        <p:spPr bwMode="auto">
          <a:xfrm>
            <a:off x="4938713" y="917575"/>
            <a:ext cx="39004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>
                <a:latin typeface="Calibri" charset="0"/>
              </a:rPr>
              <a:t>Within-Africa</a:t>
            </a:r>
          </a:p>
        </p:txBody>
      </p:sp>
      <p:sp>
        <p:nvSpPr>
          <p:cNvPr id="30730" name="Title 1"/>
          <p:cNvSpPr txBox="1">
            <a:spLocks/>
          </p:cNvSpPr>
          <p:nvPr/>
        </p:nvSpPr>
        <p:spPr bwMode="auto">
          <a:xfrm>
            <a:off x="538163" y="917575"/>
            <a:ext cx="39004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dirty="0">
                <a:latin typeface="Calibri" charset="0"/>
              </a:rPr>
              <a:t>Continental</a:t>
            </a:r>
          </a:p>
        </p:txBody>
      </p:sp>
      <p:sp>
        <p:nvSpPr>
          <p:cNvPr id="30731" name="Rectangle 13"/>
          <p:cNvSpPr>
            <a:spLocks noChangeArrowheads="1"/>
          </p:cNvSpPr>
          <p:nvPr/>
        </p:nvSpPr>
        <p:spPr bwMode="auto">
          <a:xfrm>
            <a:off x="3135313" y="4122738"/>
            <a:ext cx="9096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~ 1.2%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57200" y="4954588"/>
            <a:ext cx="82296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Gullah show different African ancestry composition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No significant differences among diverse African American groups </a:t>
            </a:r>
            <a:b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</a:b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(e.g., Mississippi vs Ohio)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321"/>
    </mc:Choice>
    <mc:Fallback>
      <p:transition xmlns:p14="http://schemas.microsoft.com/office/powerpoint/2010/main" spd="slow" advTm="10632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ea typeface="ＭＳ Ｐゴシック" charset="-128"/>
                <a:cs typeface="ＭＳ Ｐゴシック" charset="-128"/>
              </a:rPr>
              <a:t>Inferring relatedness based on recently shared DNA segments</a:t>
            </a:r>
            <a:endParaRPr lang="en-US" sz="40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1574"/>
          </a:xfrm>
        </p:spPr>
        <p:txBody>
          <a:bodyPr/>
          <a:lstStyle/>
          <a:p>
            <a:pPr eaLnBrk="1" hangingPunct="1"/>
            <a:r>
              <a:rPr lang="en-US" sz="2400" dirty="0">
                <a:ea typeface="ＭＳ Ｐゴシック" charset="-128"/>
                <a:cs typeface="ＭＳ Ｐゴシック" charset="-128"/>
              </a:rPr>
              <a:t>Identical-By-Descent (IBD):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ea typeface="ＭＳ Ｐゴシック" charset="-128"/>
                <a:cs typeface="ＭＳ Ｐゴシック" charset="-128"/>
                <a:sym typeface="Wingdings" charset="2"/>
              </a:rPr>
              <a:t>≥ 3cM 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segments 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inherited without recombination from a common ancestor</a:t>
            </a:r>
            <a:endParaRPr lang="en-US" sz="2400" dirty="0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33170" y="6028316"/>
            <a:ext cx="699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dirty="0"/>
              <a:t>Phasing via HAPI-UR </a:t>
            </a:r>
            <a:r>
              <a:rPr lang="en-US" sz="1600" dirty="0"/>
              <a:t>Williams et al. (2012) </a:t>
            </a:r>
            <a:r>
              <a:rPr lang="en-US" sz="1600" i="1" dirty="0"/>
              <a:t>AJHG</a:t>
            </a:r>
            <a:endParaRPr lang="en-US" dirty="0"/>
          </a:p>
          <a:p>
            <a:pPr eaLnBrk="1" hangingPunct="1">
              <a:buFont typeface="Arial" charset="0"/>
              <a:buNone/>
            </a:pPr>
            <a:r>
              <a:rPr lang="en-US" dirty="0"/>
              <a:t>IBD via GERMLINE </a:t>
            </a:r>
            <a:r>
              <a:rPr lang="en-US" sz="1600" dirty="0" err="1"/>
              <a:t>Gusev</a:t>
            </a:r>
            <a:r>
              <a:rPr lang="en-US" sz="1600" dirty="0"/>
              <a:t> et al. (2008) </a:t>
            </a:r>
            <a:r>
              <a:rPr lang="en-US" sz="1600" i="1" dirty="0"/>
              <a:t>Genome Research</a:t>
            </a:r>
            <a:endParaRPr lang="en-US" dirty="0"/>
          </a:p>
        </p:txBody>
      </p:sp>
      <p:pic>
        <p:nvPicPr>
          <p:cNvPr id="5" name="Picture 4" descr="WorldMap.pdf"/>
          <p:cNvPicPr>
            <a:picLocks noChangeAspect="1"/>
          </p:cNvPicPr>
          <p:nvPr/>
        </p:nvPicPr>
        <p:blipFill>
          <a:blip r:embed="rId3">
            <a:alphaModFix amt="30000"/>
          </a:blip>
          <a:srcRect l="4660" t="20722" r="12454" b="20912"/>
          <a:stretch>
            <a:fillRect/>
          </a:stretch>
        </p:blipFill>
        <p:spPr>
          <a:xfrm>
            <a:off x="1759703" y="2734201"/>
            <a:ext cx="5204964" cy="3207057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344552" y="2649042"/>
            <a:ext cx="120650" cy="8509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44552" y="2914915"/>
            <a:ext cx="120650" cy="45719"/>
          </a:xfrm>
          <a:prstGeom prst="rect">
            <a:avLst/>
          </a:prstGeom>
          <a:solidFill>
            <a:srgbClr val="C3509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44552" y="3269827"/>
            <a:ext cx="120650" cy="92075"/>
          </a:xfrm>
          <a:prstGeom prst="rect">
            <a:avLst/>
          </a:prstGeom>
          <a:solidFill>
            <a:srgbClr val="0000AB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775154" y="3964922"/>
            <a:ext cx="120650" cy="8509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75154" y="4585707"/>
            <a:ext cx="120650" cy="92075"/>
          </a:xfrm>
          <a:prstGeom prst="rect">
            <a:avLst/>
          </a:prstGeom>
          <a:solidFill>
            <a:srgbClr val="0000AB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924685" y="3386120"/>
            <a:ext cx="120650" cy="8509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24685" y="3651993"/>
            <a:ext cx="120650" cy="45719"/>
          </a:xfrm>
          <a:prstGeom prst="rect">
            <a:avLst/>
          </a:prstGeom>
          <a:solidFill>
            <a:srgbClr val="C3509E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5" name="Curved Connector 44"/>
          <p:cNvCxnSpPr>
            <a:stCxn id="23" idx="3"/>
            <a:endCxn id="42" idx="1"/>
          </p:cNvCxnSpPr>
          <p:nvPr/>
        </p:nvCxnSpPr>
        <p:spPr>
          <a:xfrm>
            <a:off x="2465202" y="2937775"/>
            <a:ext cx="2459483" cy="73707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30" idx="3"/>
            <a:endCxn id="40" idx="1"/>
          </p:cNvCxnSpPr>
          <p:nvPr/>
        </p:nvCxnSpPr>
        <p:spPr>
          <a:xfrm>
            <a:off x="2465202" y="3315865"/>
            <a:ext cx="3309952" cy="131588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5941809" y="4177872"/>
            <a:ext cx="91942" cy="103441"/>
          </a:xfrm>
          <a:prstGeom prst="ellipse">
            <a:avLst/>
          </a:prstGeom>
          <a:solidFill>
            <a:srgbClr val="0000AB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085594" y="3999719"/>
            <a:ext cx="91942" cy="103441"/>
          </a:xfrm>
          <a:prstGeom prst="ellipse">
            <a:avLst/>
          </a:prstGeom>
          <a:solidFill>
            <a:srgbClr val="C3509E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3509E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02294" y="2775968"/>
            <a:ext cx="194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African American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4989107" y="3403361"/>
            <a:ext cx="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3509E"/>
                </a:solidFill>
              </a:rPr>
              <a:t>Gambia</a:t>
            </a:r>
            <a:endParaRPr lang="en-US" dirty="0">
              <a:solidFill>
                <a:srgbClr val="C3509E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970656" y="4028454"/>
            <a:ext cx="9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AB"/>
                </a:solidFill>
              </a:rPr>
              <a:t>Yoruba</a:t>
            </a:r>
            <a:endParaRPr lang="en-US" dirty="0">
              <a:solidFill>
                <a:srgbClr val="0000A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01"/>
    </mc:Choice>
    <mc:Fallback>
      <p:transition xmlns:p14="http://schemas.microsoft.com/office/powerpoint/2010/main" spd="slow" advTm="467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IBD reflects ancestry</a:t>
            </a:r>
          </a:p>
        </p:txBody>
      </p:sp>
      <p:sp>
        <p:nvSpPr>
          <p:cNvPr id="31776" name="TextBox 7"/>
          <p:cNvSpPr txBox="1">
            <a:spLocks noChangeArrowheads="1"/>
          </p:cNvSpPr>
          <p:nvPr/>
        </p:nvSpPr>
        <p:spPr bwMode="auto">
          <a:xfrm>
            <a:off x="3517214" y="1600200"/>
            <a:ext cx="24811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IBD </a:t>
            </a:r>
            <a:r>
              <a:rPr lang="en-US" dirty="0"/>
              <a:t>segments per pair</a:t>
            </a:r>
          </a:p>
        </p:txBody>
      </p:sp>
      <p:pic>
        <p:nvPicPr>
          <p:cNvPr id="6" name="Picture 5" descr="ibd_barplo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000" y="2111105"/>
            <a:ext cx="4297253" cy="3437802"/>
          </a:xfrm>
          <a:prstGeom prst="rect">
            <a:avLst/>
          </a:prstGeom>
        </p:spPr>
      </p:pic>
      <p:pic>
        <p:nvPicPr>
          <p:cNvPr id="7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82544" y="2111105"/>
            <a:ext cx="1170068" cy="124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22"/>
          <p:cNvSpPr txBox="1">
            <a:spLocks noChangeArrowheads="1"/>
          </p:cNvSpPr>
          <p:nvPr/>
        </p:nvSpPr>
        <p:spPr bwMode="auto">
          <a:xfrm>
            <a:off x="4947444" y="2381250"/>
            <a:ext cx="3857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9" name="TextBox 23"/>
          <p:cNvSpPr txBox="1">
            <a:spLocks noChangeArrowheads="1"/>
          </p:cNvSpPr>
          <p:nvPr/>
        </p:nvSpPr>
        <p:spPr bwMode="auto">
          <a:xfrm>
            <a:off x="5998369" y="2366074"/>
            <a:ext cx="3841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*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16200000" flipH="1">
            <a:off x="5352603" y="4617930"/>
            <a:ext cx="1588" cy="19609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63527" y="5596006"/>
            <a:ext cx="902705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3621533" y="5673795"/>
            <a:ext cx="14922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5259390" y="5669823"/>
            <a:ext cx="14922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21484" y="5749200"/>
            <a:ext cx="134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West Africa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55738" y="5728734"/>
            <a:ext cx="175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Far West Africa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84"/>
    </mc:Choice>
    <mc:Fallback>
      <p:transition xmlns:p14="http://schemas.microsoft.com/office/powerpoint/2010/main" spd="slow" advTm="558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>
                <a:ea typeface="ＭＳ Ｐゴシック" charset="-128"/>
                <a:cs typeface="ＭＳ Ｐゴシック" charset="-128"/>
              </a:rPr>
              <a:t>No differences detected in the mixtures of African ancestry across most African American groups</a:t>
            </a:r>
          </a:p>
          <a:p>
            <a:pPr eaLnBrk="1" hangingPunct="1"/>
            <a:endParaRPr lang="en-US" sz="28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800" dirty="0" smtClean="0">
                <a:ea typeface="ＭＳ Ｐゴシック" charset="-128"/>
                <a:cs typeface="ＭＳ Ｐゴシック" charset="-128"/>
              </a:rPr>
              <a:t>Gullah have uniquely distinct ancestry</a:t>
            </a:r>
          </a:p>
          <a:p>
            <a:pPr eaLnBrk="1" hangingPunct="1"/>
            <a:endParaRPr lang="en-US" sz="28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800" dirty="0" smtClean="0">
                <a:ea typeface="ＭＳ Ｐゴシック" charset="-128"/>
                <a:cs typeface="ＭＳ Ｐゴシック" charset="-128"/>
              </a:rPr>
              <a:t>Future: </a:t>
            </a:r>
          </a:p>
          <a:p>
            <a:pPr lvl="1" eaLnBrk="1" hangingPunct="1"/>
            <a:r>
              <a:rPr lang="en-US" sz="2400" dirty="0" smtClean="0">
                <a:ea typeface="ＭＳ Ｐゴシック" charset="-128"/>
                <a:cs typeface="ＭＳ Ｐゴシック" charset="-128"/>
              </a:rPr>
              <a:t>Between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-individual ancestry 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differences?</a:t>
            </a:r>
          </a:p>
          <a:p>
            <a:pPr lvl="1" eaLnBrk="1" hangingPunct="1"/>
            <a:r>
              <a:rPr lang="en-US" sz="2400" dirty="0" smtClean="0">
                <a:ea typeface="ＭＳ Ｐゴシック" charset="-128"/>
                <a:cs typeface="ＭＳ Ｐゴシック" charset="-128"/>
              </a:rPr>
              <a:t>Gene flows among African American communities?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74"/>
    </mc:Choice>
    <mc:Fallback>
      <p:transition xmlns:p14="http://schemas.microsoft.com/office/powerpoint/2010/main" spd="slow" advTm="376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  <a:cs typeface="ＭＳ Ｐゴシック" charset="-128"/>
              </a:rPr>
              <a:t>Acknowledgements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44696" cy="4525963"/>
          </a:xfrm>
        </p:spPr>
        <p:txBody>
          <a:bodyPr/>
          <a:lstStyle/>
          <a:p>
            <a:pPr eaLnBrk="1" hangingPunct="1"/>
            <a:r>
              <a:rPr lang="en-US" sz="1600" dirty="0">
                <a:ea typeface="ＭＳ Ｐゴシック" charset="-128"/>
                <a:cs typeface="ＭＳ Ｐゴシック" charset="-128"/>
              </a:rPr>
              <a:t>Harvard Medical School/Broad Institute</a:t>
            </a:r>
          </a:p>
          <a:p>
            <a:pPr lvl="1" eaLnBrk="1" hangingPunct="1"/>
            <a:r>
              <a:rPr lang="en-US" sz="1400" dirty="0">
                <a:ea typeface="ＭＳ Ｐゴシック" charset="-128"/>
                <a:cs typeface="ＭＳ Ｐゴシック" charset="-128"/>
              </a:rPr>
              <a:t>David Reich</a:t>
            </a:r>
          </a:p>
          <a:p>
            <a:pPr lvl="1" eaLnBrk="1" hangingPunct="1"/>
            <a:r>
              <a:rPr lang="en-US" sz="1400" dirty="0">
                <a:ea typeface="ＭＳ Ｐゴシック" charset="-128"/>
                <a:cs typeface="ＭＳ Ｐゴシック" charset="-128"/>
              </a:rPr>
              <a:t>Amy L. Williams</a:t>
            </a:r>
          </a:p>
          <a:p>
            <a:pPr lvl="1" eaLnBrk="1" hangingPunct="1"/>
            <a:r>
              <a:rPr lang="en-US" sz="1400" dirty="0">
                <a:ea typeface="ＭＳ Ｐゴシック" charset="-128"/>
                <a:cs typeface="ＭＳ Ｐゴシック" charset="-128"/>
              </a:rPr>
              <a:t>Nick Patterson</a:t>
            </a:r>
          </a:p>
          <a:p>
            <a:pPr lvl="1" eaLnBrk="1" hangingPunct="1"/>
            <a:r>
              <a:rPr lang="en-US" sz="1400" dirty="0">
                <a:ea typeface="ＭＳ Ｐゴシック" charset="-128"/>
                <a:cs typeface="ＭＳ Ｐゴシック" charset="-128"/>
              </a:rPr>
              <a:t>Reich lab members</a:t>
            </a:r>
          </a:p>
          <a:p>
            <a:pPr eaLnBrk="1" hangingPunct="1"/>
            <a:r>
              <a:rPr lang="en-US" sz="1600" dirty="0">
                <a:ea typeface="ＭＳ Ｐゴシック" charset="-128"/>
                <a:cs typeface="ＭＳ Ｐゴシック" charset="-128"/>
              </a:rPr>
              <a:t>University of Mississippi Medical Center</a:t>
            </a:r>
          </a:p>
          <a:p>
            <a:pPr lvl="1" eaLnBrk="1" hangingPunct="1"/>
            <a:r>
              <a:rPr lang="en-US" sz="1400" dirty="0">
                <a:ea typeface="ＭＳ Ｐゴシック" charset="-128"/>
                <a:cs typeface="ＭＳ Ｐゴシック" charset="-128"/>
              </a:rPr>
              <a:t>Solomon </a:t>
            </a:r>
            <a:r>
              <a:rPr lang="en-US" sz="1400" dirty="0" err="1">
                <a:ea typeface="ＭＳ Ｐゴシック" charset="-128"/>
                <a:cs typeface="ＭＳ Ｐゴシック" charset="-128"/>
              </a:rPr>
              <a:t>Musani</a:t>
            </a:r>
            <a:endParaRPr lang="en-US" sz="1400" dirty="0">
              <a:ea typeface="ＭＳ Ｐゴシック" charset="-128"/>
              <a:cs typeface="ＭＳ Ｐゴシック" charset="-128"/>
            </a:endParaRPr>
          </a:p>
          <a:p>
            <a:pPr lvl="1" eaLnBrk="1" hangingPunct="1"/>
            <a:r>
              <a:rPr lang="en-US" sz="1400" dirty="0">
                <a:ea typeface="ＭＳ Ｐゴシック" charset="-128"/>
                <a:cs typeface="ＭＳ Ｐゴシック" charset="-128"/>
              </a:rPr>
              <a:t>James G. Wilson</a:t>
            </a:r>
          </a:p>
          <a:p>
            <a:pPr eaLnBrk="1" hangingPunct="1"/>
            <a:r>
              <a:rPr lang="en-US" sz="1600" dirty="0">
                <a:ea typeface="ＭＳ Ｐゴシック" charset="-128"/>
                <a:cs typeface="ＭＳ Ｐゴシック" charset="-128"/>
              </a:rPr>
              <a:t>University of Virginia, Charlottesville</a:t>
            </a:r>
          </a:p>
          <a:p>
            <a:pPr lvl="1" eaLnBrk="1" hangingPunct="1"/>
            <a:r>
              <a:rPr lang="en-US" sz="1400" dirty="0" err="1">
                <a:ea typeface="ＭＳ Ｐゴシック" charset="-128"/>
                <a:cs typeface="ＭＳ Ｐゴシック" charset="-128"/>
              </a:rPr>
              <a:t>Yiqi</a:t>
            </a:r>
            <a:r>
              <a:rPr lang="en-US" sz="1400" dirty="0">
                <a:ea typeface="ＭＳ Ｐゴシック" charset="-128"/>
                <a:cs typeface="ＭＳ Ｐゴシック" charset="-128"/>
              </a:rPr>
              <a:t> Huang</a:t>
            </a:r>
          </a:p>
          <a:p>
            <a:pPr lvl="1" eaLnBrk="1" hangingPunct="1"/>
            <a:r>
              <a:rPr lang="en-US" sz="14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Michele Sale</a:t>
            </a:r>
          </a:p>
          <a:p>
            <a:pPr lvl="1" eaLnBrk="1" hangingPunct="1"/>
            <a:r>
              <a:rPr lang="en-US" sz="1400" dirty="0">
                <a:ea typeface="ＭＳ Ｐゴシック" charset="-128"/>
                <a:cs typeface="ＭＳ Ｐゴシック" charset="-128"/>
              </a:rPr>
              <a:t>Wei-Min Chen</a:t>
            </a:r>
          </a:p>
          <a:p>
            <a:pPr eaLnBrk="1" hangingPunct="1"/>
            <a:r>
              <a:rPr lang="en-US" sz="1600" dirty="0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Wake Forest University</a:t>
            </a:r>
          </a:p>
          <a:p>
            <a:pPr lvl="1" eaLnBrk="1" hangingPunct="1"/>
            <a:r>
              <a:rPr lang="en-US" sz="1400" dirty="0" err="1">
                <a:ea typeface="ＭＳ Ｐゴシック" charset="-128"/>
                <a:cs typeface="ＭＳ Ｐゴシック" charset="-128"/>
              </a:rPr>
              <a:t>Jasmin</a:t>
            </a:r>
            <a:r>
              <a:rPr lang="en-US" sz="1400" dirty="0">
                <a:ea typeface="ＭＳ Ｐゴシック" charset="-128"/>
                <a:cs typeface="ＭＳ Ｐゴシック" charset="-128"/>
              </a:rPr>
              <a:t> Divers</a:t>
            </a:r>
          </a:p>
          <a:p>
            <a:pPr lvl="1" eaLnBrk="1" hangingPunct="1"/>
            <a:r>
              <a:rPr lang="en-US" sz="1400" dirty="0">
                <a:ea typeface="ＭＳ Ｐゴシック" charset="-128"/>
                <a:cs typeface="ＭＳ Ｐゴシック" charset="-128"/>
              </a:rPr>
              <a:t>Maggie C. Ng</a:t>
            </a:r>
          </a:p>
          <a:p>
            <a:pPr lvl="1" eaLnBrk="1" hangingPunct="1"/>
            <a:r>
              <a:rPr lang="en-US" sz="1400" dirty="0">
                <a:ea typeface="ＭＳ Ｐゴシック" charset="-128"/>
                <a:cs typeface="ＭＳ Ｐゴシック" charset="-128"/>
              </a:rPr>
              <a:t>Donald W. </a:t>
            </a:r>
            <a:r>
              <a:rPr lang="en-US" sz="1400" dirty="0" smtClean="0">
                <a:ea typeface="ＭＳ Ｐゴシック" charset="-128"/>
                <a:cs typeface="ＭＳ Ｐゴシック" charset="-128"/>
              </a:rPr>
              <a:t>Bowden</a:t>
            </a:r>
          </a:p>
          <a:p>
            <a:pPr lvl="1" eaLnBrk="1" hangingPunct="1"/>
            <a:endParaRPr lang="en-US" sz="1400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3795" name="Picture 3" descr="amy_williams-sm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7788" y="3479878"/>
            <a:ext cx="10160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5" descr="Yiqi_Huang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34225" y="3479878"/>
            <a:ext cx="11112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4789488" y="4803853"/>
            <a:ext cx="18399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Amy L. Williams</a:t>
            </a:r>
          </a:p>
        </p:txBody>
      </p:sp>
      <p:sp>
        <p:nvSpPr>
          <p:cNvPr id="33798" name="TextBox 8"/>
          <p:cNvSpPr txBox="1">
            <a:spLocks noChangeArrowheads="1"/>
          </p:cNvSpPr>
          <p:nvPr/>
        </p:nvSpPr>
        <p:spPr bwMode="auto">
          <a:xfrm>
            <a:off x="6697663" y="4803853"/>
            <a:ext cx="19891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Yiqi Huang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754296" y="1600200"/>
            <a:ext cx="4144696" cy="467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University of Alabama at Birmingham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+mn-cs"/>
              </a:rPr>
              <a:t>W. Timothy Garvey, MD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Medical University of South Carolina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+mn-cs"/>
              </a:rPr>
              <a:t>Jyotika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+mn-cs"/>
              </a:rPr>
              <a:t>Fernandes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+mn-cs"/>
              </a:rPr>
              <a:t>, MD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788" y="5955397"/>
            <a:ext cx="810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 smtClean="0"/>
              <a:t>The many study participants that have made this work possible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4"/>
    </mc:Choice>
    <mc:Fallback>
      <p:transition xmlns:p14="http://schemas.microsoft.com/office/powerpoint/2010/main" spd="slow" advTm="922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African population names</a:t>
            </a:r>
          </a:p>
        </p:txBody>
      </p:sp>
      <p:pic>
        <p:nvPicPr>
          <p:cNvPr id="4" name="Picture 3" descr="AfricaSampleMap.pdf"/>
          <p:cNvPicPr>
            <a:picLocks noChangeAspect="1"/>
          </p:cNvPicPr>
          <p:nvPr/>
        </p:nvPicPr>
        <p:blipFill>
          <a:blip r:embed="rId2"/>
          <a:srcRect t="13365"/>
          <a:stretch>
            <a:fillRect/>
          </a:stretch>
        </p:blipFill>
        <p:spPr>
          <a:xfrm>
            <a:off x="1116610" y="1417638"/>
            <a:ext cx="6000751" cy="5941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African American cohorts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457200" y="5026343"/>
            <a:ext cx="6503988" cy="1624330"/>
          </a:xfrm>
        </p:spPr>
        <p:txBody>
          <a:bodyPr/>
          <a:lstStyle/>
          <a:p>
            <a:r>
              <a:rPr lang="en-US" sz="2000" dirty="0">
                <a:ea typeface="ＭＳ Ｐゴシック" charset="-128"/>
                <a:cs typeface="ＭＳ Ｐゴシック" charset="-128"/>
              </a:rPr>
              <a:t>Gullah – a unique African American population</a:t>
            </a:r>
          </a:p>
          <a:p>
            <a:pPr lvl="1"/>
            <a:r>
              <a:rPr lang="en-US" sz="1800" dirty="0" err="1" smtClean="0"/>
              <a:t>Lowcountry</a:t>
            </a:r>
            <a:r>
              <a:rPr lang="en-US" sz="1800" dirty="0" smtClean="0"/>
              <a:t> </a:t>
            </a:r>
            <a:r>
              <a:rPr lang="en-US" sz="1800" dirty="0"/>
              <a:t>of South Carolina and Georgia</a:t>
            </a:r>
          </a:p>
          <a:p>
            <a:pPr lvl="1"/>
            <a:r>
              <a:rPr lang="en-US" sz="1800" dirty="0"/>
              <a:t>Sea Island Creole language linked to </a:t>
            </a:r>
            <a:r>
              <a:rPr lang="en-US" sz="1800" dirty="0" err="1"/>
              <a:t>Krio</a:t>
            </a:r>
            <a:r>
              <a:rPr lang="en-US" sz="1800" dirty="0"/>
              <a:t> of Sierra Leone</a:t>
            </a:r>
          </a:p>
          <a:p>
            <a:pPr lvl="1"/>
            <a:r>
              <a:rPr lang="en-US" sz="1800" dirty="0"/>
              <a:t>Historical and cultural links to rice growing regions of Africa</a:t>
            </a:r>
            <a:endParaRPr lang="en-US" sz="2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/>
        </p:nvGraphicFramePr>
        <p:xfrm>
          <a:off x="209786" y="1298163"/>
          <a:ext cx="8669254" cy="3333749"/>
        </p:xfrm>
        <a:graphic>
          <a:graphicData uri="http://schemas.openxmlformats.org/drawingml/2006/table">
            <a:tbl>
              <a:tblPr/>
              <a:tblGrid>
                <a:gridCol w="1307685"/>
                <a:gridCol w="750488"/>
                <a:gridCol w="2828764"/>
                <a:gridCol w="3782317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Source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Sample Size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Cohort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Location</a:t>
                      </a: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1475">
                <a:tc rowSpan="4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CARe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: The </a:t>
                      </a:r>
                      <a:r>
                        <a:rPr lang="en-US" sz="1400" dirty="0" smtClean="0"/>
                        <a:t>NHLBI Candidate gene Association Resource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2,933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ARIC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: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Atherosclerosis Risk in Communities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Four U.S. communities (Jackson, Winston Salem, Minneapolis, Baltimore)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955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CARDIA</a:t>
                      </a:r>
                      <a:r>
                        <a:rPr lang="en-US" sz="1400" dirty="0" smtClean="0"/>
                        <a:t>: Coronary Artery Risk Development in Young Adults</a:t>
                      </a:r>
                      <a:endParaRPr lang="en-US" sz="1400" dirty="0"/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Four U.S. communities (Birmingham, Chicago, Minneapolis, Oakland)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632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 smtClean="0"/>
                        <a:t>CFS</a:t>
                      </a:r>
                      <a:r>
                        <a:rPr lang="en-US" sz="1400" dirty="0" smtClean="0"/>
                        <a:t>: Cleveland Family Study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Large family recruitment from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probands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 in three Cleveland area hospitals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2,134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JHS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: Jackson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Heart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Study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Urban and rural areas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of Jackson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Mississippi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1,633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MESA</a:t>
                      </a:r>
                      <a:r>
                        <a:rPr lang="en-US" sz="1400" dirty="0" smtClean="0"/>
                        <a:t>: Multi-Ethnic Study of Atherosclerosis</a:t>
                      </a:r>
                      <a:endParaRPr lang="en-US" sz="1400" dirty="0"/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Six clinics across the U.S. (New York, Baltimore, Chicago, LA, Winston Salem, Twin Cities)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COBRE, SUGAR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1,449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Gullah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South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Carolina Sea Islands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2570" name="Picture 4" descr="Gullah1.PNG"/>
          <p:cNvPicPr>
            <a:picLocks noChangeAspect="1"/>
          </p:cNvPicPr>
          <p:nvPr/>
        </p:nvPicPr>
        <p:blipFill>
          <a:blip r:embed="rId3"/>
          <a:srcRect l="62233" t="45796" r="16830" b="18523"/>
          <a:stretch>
            <a:fillRect/>
          </a:stretch>
        </p:blipFill>
        <p:spPr bwMode="auto">
          <a:xfrm>
            <a:off x="6961188" y="5108813"/>
            <a:ext cx="1447800" cy="161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PCA shows no </a:t>
            </a:r>
            <a:r>
              <a:rPr lang="en-US" dirty="0">
                <a:ea typeface="ＭＳ Ｐゴシック" charset="-128"/>
                <a:cs typeface="ＭＳ Ｐゴシック" charset="-128"/>
              </a:rPr>
              <a:t>dataset artifacts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457200" y="1474788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dirty="0" smtClean="0">
                <a:ea typeface="ＭＳ Ｐゴシック" charset="-128"/>
                <a:cs typeface="ＭＳ Ｐゴシック" charset="-128"/>
              </a:rPr>
              <a:t>Merged multiple datasets</a:t>
            </a:r>
          </a:p>
          <a:p>
            <a:pPr lvl="1" eaLnBrk="1" hangingPunct="1"/>
            <a:r>
              <a:rPr lang="en-US" sz="2000" dirty="0" err="1" smtClean="0">
                <a:ea typeface="ＭＳ Ｐゴシック" charset="-128"/>
                <a:cs typeface="ＭＳ Ｐゴシック" charset="-128"/>
              </a:rPr>
              <a:t>Affymetrix</a:t>
            </a:r>
            <a:r>
              <a:rPr lang="en-US" sz="2000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6.0 and 500K arrays</a:t>
            </a:r>
            <a:endParaRPr lang="en-US" sz="20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400" dirty="0" smtClean="0">
                <a:ea typeface="ＭＳ Ｐゴシック" charset="-128"/>
                <a:cs typeface="ＭＳ Ｐゴシック" charset="-128"/>
                <a:sym typeface="Wingdings" charset="2"/>
              </a:rPr>
              <a:t>255,029 </a:t>
            </a:r>
            <a:r>
              <a:rPr lang="en-US" sz="2400" dirty="0" err="1">
                <a:ea typeface="ＭＳ Ｐゴシック" charset="-128"/>
                <a:cs typeface="ＭＳ Ｐゴシック" charset="-128"/>
                <a:sym typeface="Wingdings" charset="2"/>
              </a:rPr>
              <a:t>SNPs</a:t>
            </a:r>
            <a:endParaRPr lang="en-US" sz="2400" dirty="0">
              <a:ea typeface="ＭＳ Ｐゴシック" charset="-128"/>
              <a:cs typeface="ＭＳ Ｐゴシック" charset="-128"/>
              <a:sym typeface="Wingdings" charset="2"/>
            </a:endParaRPr>
          </a:p>
        </p:txBody>
      </p:sp>
      <p:pic>
        <p:nvPicPr>
          <p:cNvPr id="25603" name="Picture 3" descr="afam_allPopsPCA_continent.jpg"/>
          <p:cNvPicPr>
            <a:picLocks noChangeAspect="1"/>
          </p:cNvPicPr>
          <p:nvPr/>
        </p:nvPicPr>
        <p:blipFill>
          <a:blip r:embed="rId3"/>
          <a:srcRect r="66711"/>
          <a:stretch>
            <a:fillRect/>
          </a:stretch>
        </p:blipFill>
        <p:spPr bwMode="auto">
          <a:xfrm>
            <a:off x="2575602" y="2810551"/>
            <a:ext cx="3592513" cy="377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6292014" y="3953850"/>
            <a:ext cx="20067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Color - population</a:t>
            </a:r>
            <a:endParaRPr lang="en-US" dirty="0"/>
          </a:p>
        </p:txBody>
      </p:sp>
      <p:sp>
        <p:nvSpPr>
          <p:cNvPr id="25607" name="TextBox 8"/>
          <p:cNvSpPr txBox="1">
            <a:spLocks noChangeArrowheads="1"/>
          </p:cNvSpPr>
          <p:nvPr/>
        </p:nvSpPr>
        <p:spPr bwMode="auto">
          <a:xfrm>
            <a:off x="6292014" y="4298643"/>
            <a:ext cx="18144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Shape - dataset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37576" y="5739140"/>
            <a:ext cx="772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1441FC"/>
                </a:solidFill>
              </a:rPr>
              <a:t>East Asia</a:t>
            </a:r>
            <a:endParaRPr lang="en-US" sz="1100" dirty="0">
              <a:solidFill>
                <a:srgbClr val="1441F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5680" y="3813697"/>
            <a:ext cx="558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36408"/>
                </a:solidFill>
              </a:rPr>
              <a:t>Africa</a:t>
            </a:r>
            <a:endParaRPr lang="en-US" sz="1100" dirty="0">
              <a:solidFill>
                <a:srgbClr val="036408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0988" y="2856433"/>
            <a:ext cx="639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D1E13"/>
                </a:solidFill>
              </a:rPr>
              <a:t>Europe</a:t>
            </a:r>
            <a:endParaRPr lang="en-US" sz="1100" dirty="0">
              <a:solidFill>
                <a:srgbClr val="FD1E1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1138" y="3279191"/>
            <a:ext cx="1334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E48FD"/>
                </a:solidFill>
              </a:rPr>
              <a:t>African Americans</a:t>
            </a:r>
            <a:endParaRPr lang="en-US" sz="1100" dirty="0">
              <a:solidFill>
                <a:srgbClr val="FE48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5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82"/>
    </mc:Choice>
    <mc:Fallback>
      <p:transition xmlns:p14="http://schemas.microsoft.com/office/powerpoint/2010/main" spd="slow" advTm="631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What we know from history about the Trans-Atlantic Slave Trade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782638" y="6508750"/>
            <a:ext cx="77041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From: Atlas of the Transatlantic Slave Trade, Eltis and Richardson, based on www.slavevoyages.org </a:t>
            </a:r>
          </a:p>
        </p:txBody>
      </p:sp>
      <p:pic>
        <p:nvPicPr>
          <p:cNvPr id="16387" name="Picture 4" descr="slavetrade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2413" y="1617663"/>
            <a:ext cx="6116637" cy="390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8"/>
    </mc:Choice>
    <mc:Fallback>
      <p:transition xmlns:p14="http://schemas.microsoft.com/office/powerpoint/2010/main" spd="slow" advTm="700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  <a:cs typeface="ＭＳ Ｐゴシック" charset="-128"/>
              </a:rPr>
              <a:t>ADMIXTURE</a:t>
            </a:r>
          </a:p>
        </p:txBody>
      </p:sp>
      <p:pic>
        <p:nvPicPr>
          <p:cNvPr id="35842" name="Picture 5" descr="unsupervised.K4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2606675"/>
            <a:ext cx="9144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TextBox 7"/>
          <p:cNvSpPr txBox="1">
            <a:spLocks noChangeArrowheads="1"/>
          </p:cNvSpPr>
          <p:nvPr/>
        </p:nvSpPr>
        <p:spPr bwMode="auto">
          <a:xfrm>
            <a:off x="1289050" y="2606675"/>
            <a:ext cx="23336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African Americans</a:t>
            </a:r>
          </a:p>
        </p:txBody>
      </p:sp>
      <p:sp>
        <p:nvSpPr>
          <p:cNvPr id="35844" name="TextBox 8"/>
          <p:cNvSpPr txBox="1">
            <a:spLocks noChangeArrowheads="1"/>
          </p:cNvSpPr>
          <p:nvPr/>
        </p:nvSpPr>
        <p:spPr bwMode="auto">
          <a:xfrm>
            <a:off x="3835400" y="2609850"/>
            <a:ext cx="1244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Africans</a:t>
            </a:r>
          </a:p>
        </p:txBody>
      </p:sp>
      <p:sp>
        <p:nvSpPr>
          <p:cNvPr id="35845" name="TextBox 9"/>
          <p:cNvSpPr txBox="1">
            <a:spLocks noChangeArrowheads="1"/>
          </p:cNvSpPr>
          <p:nvPr/>
        </p:nvSpPr>
        <p:spPr bwMode="auto">
          <a:xfrm>
            <a:off x="5127625" y="2284413"/>
            <a:ext cx="12620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Native Americans</a:t>
            </a:r>
          </a:p>
        </p:txBody>
      </p:sp>
      <p:sp>
        <p:nvSpPr>
          <p:cNvPr id="35846" name="TextBox 10"/>
          <p:cNvSpPr txBox="1">
            <a:spLocks noChangeArrowheads="1"/>
          </p:cNvSpPr>
          <p:nvPr/>
        </p:nvSpPr>
        <p:spPr bwMode="auto">
          <a:xfrm>
            <a:off x="6775450" y="2570163"/>
            <a:ext cx="13017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Europeans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4381500" y="301625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372519" y="3007519"/>
            <a:ext cx="152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 flipV="1">
            <a:off x="1290638" y="3092450"/>
            <a:ext cx="27289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0800000" flipV="1">
            <a:off x="4098925" y="3092450"/>
            <a:ext cx="13335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>
            <a:off x="5478463" y="3092450"/>
            <a:ext cx="15716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76900" y="3092450"/>
            <a:ext cx="3197225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5476082" y="3007519"/>
            <a:ext cx="1508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7350919" y="3007519"/>
            <a:ext cx="1508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PCA</a:t>
            </a:r>
          </a:p>
        </p:txBody>
      </p:sp>
      <p:pic>
        <p:nvPicPr>
          <p:cNvPr id="36866" name="Picture 3"/>
          <p:cNvPicPr>
            <a:picLocks noChangeAspect="1"/>
          </p:cNvPicPr>
          <p:nvPr/>
        </p:nvPicPr>
        <p:blipFill>
          <a:blip r:embed="rId2"/>
          <a:srcRect t="2108" r="2623"/>
          <a:stretch>
            <a:fillRect/>
          </a:stretch>
        </p:blipFill>
        <p:spPr bwMode="auto">
          <a:xfrm>
            <a:off x="406954" y="1741258"/>
            <a:ext cx="3717797" cy="397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7801" y="1655763"/>
            <a:ext cx="3719160" cy="405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02194" y="3049370"/>
            <a:ext cx="639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CC584D"/>
                </a:solidFill>
              </a:rPr>
              <a:t>Europe</a:t>
            </a:r>
            <a:endParaRPr lang="en-US" sz="1100" dirty="0">
              <a:solidFill>
                <a:srgbClr val="CC584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4848" y="1961871"/>
            <a:ext cx="85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4C989B"/>
                </a:solidFill>
              </a:rPr>
              <a:t>East Africa</a:t>
            </a:r>
            <a:endParaRPr lang="en-US" sz="1100" dirty="0">
              <a:solidFill>
                <a:srgbClr val="4C989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5838" y="4223843"/>
            <a:ext cx="1146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C481E4"/>
                </a:solidFill>
              </a:rPr>
              <a:t>Far West Africa</a:t>
            </a:r>
            <a:endParaRPr lang="en-US" sz="1100" dirty="0">
              <a:solidFill>
                <a:srgbClr val="C481E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3037" y="2845230"/>
            <a:ext cx="908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7977D1"/>
                </a:solidFill>
              </a:rPr>
              <a:t>West Africa</a:t>
            </a:r>
            <a:endParaRPr lang="en-US" sz="1100" dirty="0">
              <a:solidFill>
                <a:srgbClr val="7977D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7291" y="2526150"/>
            <a:ext cx="1031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569539"/>
                </a:solidFill>
              </a:rPr>
              <a:t>Central Africa</a:t>
            </a:r>
            <a:endParaRPr lang="en-US" sz="1100" dirty="0">
              <a:solidFill>
                <a:srgbClr val="56953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1127" y="3618800"/>
            <a:ext cx="1334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C3509E"/>
                </a:solidFill>
              </a:rPr>
              <a:t>African Americans</a:t>
            </a:r>
            <a:endParaRPr lang="en-US" sz="1100" dirty="0">
              <a:solidFill>
                <a:srgbClr val="C3509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  <a:cs typeface="ＭＳ Ｐゴシック" charset="-128"/>
              </a:rPr>
              <a:t>QPMIX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85913" y="2524125"/>
          <a:ext cx="5867400" cy="1155700"/>
        </p:xfrm>
        <a:graphic>
          <a:graphicData uri="http://schemas.openxmlformats.org/drawingml/2006/table">
            <a:tbl>
              <a:tblPr/>
              <a:tblGrid>
                <a:gridCol w="1104900"/>
                <a:gridCol w="952500"/>
                <a:gridCol w="952500"/>
                <a:gridCol w="952500"/>
                <a:gridCol w="952500"/>
                <a:gridCol w="952500"/>
              </a:tblGrid>
              <a:tr h="1651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MESA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CFS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JHS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CARDIA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Gullah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Europe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20.4%</a:t>
                      </a:r>
                    </a:p>
                  </a:txBody>
                  <a:tcPr marL="12700" marR="12700" marT="1270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18.8%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16.1%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17.9%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6.8%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WestAfrica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38.3%</a:t>
                      </a:r>
                    </a:p>
                  </a:txBody>
                  <a:tcPr marL="12700" marR="12700" marT="1270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38.9%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39.4%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38.2%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36.5%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WestWestAfrica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15.2%</a:t>
                      </a:r>
                    </a:p>
                  </a:txBody>
                  <a:tcPr marL="12700" marR="12700" marT="1270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15.4%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16.1%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16.1%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26.5%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Bantu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25.0%</a:t>
                      </a:r>
                    </a:p>
                  </a:txBody>
                  <a:tcPr marL="12700" marR="12700" marT="1270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25.7%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27.3%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26.5%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28.9%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NorthAmerica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1.2%</a:t>
                      </a:r>
                    </a:p>
                  </a:txBody>
                  <a:tcPr marL="12700" marR="12700" marT="1270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1.2%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1.1%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1.2%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1.4%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Non-African: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21.600%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20.000%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17.200%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19.100%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8.200%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85913" y="4618038"/>
          <a:ext cx="5867400" cy="660400"/>
        </p:xfrm>
        <a:graphic>
          <a:graphicData uri="http://schemas.openxmlformats.org/drawingml/2006/table">
            <a:tbl>
              <a:tblPr/>
              <a:tblGrid>
                <a:gridCol w="1104900"/>
                <a:gridCol w="952500"/>
                <a:gridCol w="952500"/>
                <a:gridCol w="952500"/>
                <a:gridCol w="952500"/>
                <a:gridCol w="952500"/>
              </a:tblGrid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MESA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CFS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JHS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CARDIA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Gullah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WestAfrica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48.9%</a:t>
                      </a:r>
                    </a:p>
                  </a:txBody>
                  <a:tcPr marL="12700" marR="12700" marT="12700" marB="0" anchor="b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48.6%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47.6%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47.2%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39.8%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WestWestAfrica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19.4%</a:t>
                      </a:r>
                    </a:p>
                  </a:txBody>
                  <a:tcPr marL="12700" marR="12700" marT="12700" marB="0" anchor="b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19.3%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19.4%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19.9%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28.9%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Bantu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31.9%</a:t>
                      </a:r>
                    </a:p>
                  </a:txBody>
                  <a:tcPr marL="12700" marR="12700" marT="12700" marB="0" anchor="b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32.1%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33.0%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32.8%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31.5%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7966" name="TextBox 7"/>
          <p:cNvSpPr txBox="1">
            <a:spLocks noChangeArrowheads="1"/>
          </p:cNvSpPr>
          <p:nvPr/>
        </p:nvSpPr>
        <p:spPr bwMode="auto">
          <a:xfrm>
            <a:off x="3175000" y="4160838"/>
            <a:ext cx="3238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African ancestry components: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  <a:cs typeface="ＭＳ Ｐゴシック" charset="-128"/>
              </a:rPr>
              <a:t>IBD sharing proportions	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738313"/>
          <a:ext cx="8229600" cy="658368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158750"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JHS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Gullah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ARIC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CARDIA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CFS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MESA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UCSF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EA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Gambia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0.0285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0.0363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0.0271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0.0266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0.0265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0.025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0.0214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0.0018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LEONE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0.0307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0.0404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0.0292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0.028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0.029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0.0286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0.023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0.0005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NIG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0.0577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0.0543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0.0556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0.0536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0.0551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0.0552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0.0459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0.0002</a:t>
                      </a:r>
                    </a:p>
                  </a:txBody>
                  <a:tcPr marL="12192" marR="12192" marT="1219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Similarity among CARe cohorts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457200" y="1625600"/>
            <a:ext cx="8229600" cy="4708525"/>
          </a:xfrm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QPMIX</a:t>
            </a:r>
          </a:p>
          <a:p>
            <a:endParaRPr lang="en-US">
              <a:ea typeface="ＭＳ Ｐゴシック" charset="-128"/>
              <a:cs typeface="ＭＳ Ｐゴシック" charset="-128"/>
            </a:endParaRPr>
          </a:p>
          <a:p>
            <a:endParaRPr lang="en-US">
              <a:ea typeface="ＭＳ Ｐゴシック" charset="-128"/>
              <a:cs typeface="ＭＳ Ｐゴシック" charset="-128"/>
            </a:endParaRPr>
          </a:p>
          <a:p>
            <a:endParaRPr lang="en-US">
              <a:ea typeface="ＭＳ Ｐゴシック" charset="-128"/>
              <a:cs typeface="ＭＳ Ｐゴシック" charset="-128"/>
            </a:endParaRPr>
          </a:p>
          <a:p>
            <a:r>
              <a:rPr lang="en-US">
                <a:ea typeface="ＭＳ Ｐゴシック" charset="-128"/>
                <a:cs typeface="ＭＳ Ｐゴシック" charset="-128"/>
              </a:rPr>
              <a:t>IBD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93738" y="2919413"/>
          <a:ext cx="5903912" cy="1027113"/>
        </p:xfrm>
        <a:graphic>
          <a:graphicData uri="http://schemas.openxmlformats.org/drawingml/2006/table">
            <a:tbl>
              <a:tblPr/>
              <a:tblGrid>
                <a:gridCol w="1111250"/>
                <a:gridCol w="958850"/>
                <a:gridCol w="958850"/>
                <a:gridCol w="957262"/>
                <a:gridCol w="958850"/>
                <a:gridCol w="958850"/>
              </a:tblGrid>
              <a:tr h="201613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MESA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CFS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JHS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CARDIA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Gullah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Europe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20.4%</a:t>
                      </a:r>
                    </a:p>
                  </a:txBody>
                  <a:tcPr marL="12700" marR="12700" marT="1270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18.8%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16.1%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17.9%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6.8%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West Africa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38.3%</a:t>
                      </a:r>
                    </a:p>
                  </a:txBody>
                  <a:tcPr marL="12700" marR="12700" marT="1270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38.9%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39.4%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38.2%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36.5%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West West Africa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15.2%</a:t>
                      </a:r>
                    </a:p>
                  </a:txBody>
                  <a:tcPr marL="12700" marR="12700" marT="1270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15.4%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16.1%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16.1%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26.5%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Bantu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25.0%</a:t>
                      </a:r>
                    </a:p>
                  </a:txBody>
                  <a:tcPr marL="12700" marR="12700" marT="1270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25.7%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27.3%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26.5%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28.9%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North America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1.2%</a:t>
                      </a:r>
                    </a:p>
                  </a:txBody>
                  <a:tcPr marL="12700" marR="12700" marT="1270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1.2%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1.1%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1.2%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1.4%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46138" y="5467350"/>
          <a:ext cx="5751512" cy="660400"/>
        </p:xfrm>
        <a:graphic>
          <a:graphicData uri="http://schemas.openxmlformats.org/drawingml/2006/table">
            <a:tbl>
              <a:tblPr/>
              <a:tblGrid>
                <a:gridCol w="958850"/>
                <a:gridCol w="957262"/>
                <a:gridCol w="958850"/>
                <a:gridCol w="958850"/>
                <a:gridCol w="958850"/>
                <a:gridCol w="958850"/>
              </a:tblGrid>
              <a:tr h="165100"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MESA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CFS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JHS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CARDIA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Gullah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Yoruba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0.055</a:t>
                      </a:r>
                    </a:p>
                  </a:txBody>
                  <a:tcPr marL="12700" marR="12700" marT="12700" marB="0" anchor="b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0.055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0.058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0.054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0.054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Gambia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0.025</a:t>
                      </a:r>
                    </a:p>
                  </a:txBody>
                  <a:tcPr marL="12700" marR="12700" marT="12700" marB="0" anchor="b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0.027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0.029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0.027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0.036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Sierra Leone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0.029</a:t>
                      </a:r>
                    </a:p>
                  </a:txBody>
                  <a:tcPr marL="12700" marR="12700" marT="12700" marB="0" anchor="b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0.029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0.031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0.028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0.040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009" name="TextBox 7"/>
          <p:cNvSpPr txBox="1">
            <a:spLocks noChangeArrowheads="1"/>
          </p:cNvSpPr>
          <p:nvPr/>
        </p:nvSpPr>
        <p:spPr bwMode="auto">
          <a:xfrm>
            <a:off x="1889125" y="5073650"/>
            <a:ext cx="36226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Number of IBD segments per pair</a:t>
            </a:r>
          </a:p>
        </p:txBody>
      </p:sp>
      <p:sp>
        <p:nvSpPr>
          <p:cNvPr id="40010" name="TextBox 9"/>
          <p:cNvSpPr txBox="1">
            <a:spLocks noChangeArrowheads="1"/>
          </p:cNvSpPr>
          <p:nvPr/>
        </p:nvSpPr>
        <p:spPr bwMode="auto">
          <a:xfrm>
            <a:off x="2678113" y="2532063"/>
            <a:ext cx="21478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Estimated ancestry</a:t>
            </a:r>
          </a:p>
        </p:txBody>
      </p:sp>
      <p:sp>
        <p:nvSpPr>
          <p:cNvPr id="40011" name="TextBox 10"/>
          <p:cNvSpPr txBox="1">
            <a:spLocks noChangeArrowheads="1"/>
          </p:cNvSpPr>
          <p:nvPr/>
        </p:nvSpPr>
        <p:spPr bwMode="auto">
          <a:xfrm>
            <a:off x="4395788" y="4286250"/>
            <a:ext cx="39084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Proportionately lower West African ancestry and higher WestWest African ancestry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6186488" y="4149725"/>
            <a:ext cx="3413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013" name="Group 15"/>
          <p:cNvGrpSpPr>
            <a:grpSpLocks/>
          </p:cNvGrpSpPr>
          <p:nvPr/>
        </p:nvGrpSpPr>
        <p:grpSpPr bwMode="auto">
          <a:xfrm>
            <a:off x="4243388" y="1536700"/>
            <a:ext cx="4022725" cy="3011488"/>
            <a:chOff x="-130073" y="1436688"/>
            <a:chExt cx="7824686" cy="5859462"/>
          </a:xfrm>
        </p:grpSpPr>
        <p:pic>
          <p:nvPicPr>
            <p:cNvPr id="40015" name="Picture 2" descr="AfricaSampleMap_blank.pdf"/>
            <p:cNvPicPr>
              <a:picLocks noChangeAspect="1"/>
            </p:cNvPicPr>
            <p:nvPr/>
          </p:nvPicPr>
          <p:blipFill>
            <a:blip r:embed="rId3"/>
            <a:srcRect t="14552"/>
            <a:stretch>
              <a:fillRect/>
            </a:stretch>
          </p:blipFill>
          <p:spPr bwMode="auto">
            <a:xfrm>
              <a:off x="1693863" y="1436688"/>
              <a:ext cx="6000750" cy="585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Oval 17"/>
            <p:cNvSpPr/>
            <p:nvPr/>
          </p:nvSpPr>
          <p:spPr>
            <a:xfrm rot="19250563">
              <a:off x="2114814" y="1513909"/>
              <a:ext cx="521853" cy="790734"/>
            </a:xfrm>
            <a:prstGeom prst="ellipse">
              <a:avLst/>
            </a:prstGeom>
            <a:solidFill>
              <a:srgbClr val="CD36AB">
                <a:alpha val="4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017" name="TextBox 6"/>
            <p:cNvSpPr txBox="1">
              <a:spLocks noChangeArrowheads="1"/>
            </p:cNvSpPr>
            <p:nvPr/>
          </p:nvSpPr>
          <p:spPr bwMode="auto">
            <a:xfrm>
              <a:off x="-130073" y="1821017"/>
              <a:ext cx="2399452" cy="538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CD36AB"/>
                  </a:solidFill>
                </a:rPr>
                <a:t>Far West Africa</a:t>
              </a:r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3688003" y="1531097"/>
              <a:ext cx="580695" cy="1337051"/>
            </a:xfrm>
            <a:prstGeom prst="ellipse">
              <a:avLst/>
            </a:prstGeom>
            <a:solidFill>
              <a:srgbClr val="000090">
                <a:alpha val="4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019" name="TextBox 8"/>
            <p:cNvSpPr txBox="1">
              <a:spLocks noChangeArrowheads="1"/>
            </p:cNvSpPr>
            <p:nvPr/>
          </p:nvSpPr>
          <p:spPr bwMode="auto">
            <a:xfrm>
              <a:off x="2337142" y="2489971"/>
              <a:ext cx="1867400" cy="538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000090"/>
                  </a:solidFill>
                </a:rPr>
                <a:t>West Africa</a:t>
              </a:r>
            </a:p>
          </p:txBody>
        </p:sp>
        <p:sp>
          <p:nvSpPr>
            <p:cNvPr id="22" name="Oval 21"/>
            <p:cNvSpPr/>
            <p:nvPr/>
          </p:nvSpPr>
          <p:spPr>
            <a:xfrm rot="20301832">
              <a:off x="4625261" y="2354064"/>
              <a:ext cx="605224" cy="1723553"/>
            </a:xfrm>
            <a:prstGeom prst="ellipse">
              <a:avLst/>
            </a:prstGeom>
            <a:solidFill>
              <a:srgbClr val="008000">
                <a:alpha val="4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021" name="TextBox 10"/>
            <p:cNvSpPr txBox="1">
              <a:spLocks noChangeArrowheads="1"/>
            </p:cNvSpPr>
            <p:nvPr/>
          </p:nvSpPr>
          <p:spPr bwMode="auto">
            <a:xfrm>
              <a:off x="2562336" y="3192463"/>
              <a:ext cx="2155915" cy="538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008000"/>
                  </a:solidFill>
                </a:rPr>
                <a:t>Central Africa</a:t>
              </a:r>
            </a:p>
          </p:txBody>
        </p:sp>
      </p:grpSp>
      <p:sp>
        <p:nvSpPr>
          <p:cNvPr id="40014" name="TextBox 18"/>
          <p:cNvSpPr txBox="1">
            <a:spLocks noChangeArrowheads="1"/>
          </p:cNvSpPr>
          <p:nvPr/>
        </p:nvSpPr>
        <p:spPr bwMode="auto">
          <a:xfrm>
            <a:off x="2925763" y="6421438"/>
            <a:ext cx="2968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Huang </a:t>
            </a:r>
            <a:r>
              <a:rPr lang="en-US" i="1"/>
              <a:t>et al.</a:t>
            </a:r>
            <a:r>
              <a:rPr lang="en-US"/>
              <a:t>, in preparation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  <a:cs typeface="ＭＳ Ｐゴシック" charset="-128"/>
              </a:rPr>
              <a:t>Proxy ancestral populations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69875" y="1416050"/>
          <a:ext cx="8636000" cy="5160645"/>
        </p:xfrm>
        <a:graphic>
          <a:graphicData uri="http://schemas.openxmlformats.org/drawingml/2006/table">
            <a:tbl>
              <a:tblPr/>
              <a:tblGrid>
                <a:gridCol w="1808163"/>
                <a:gridCol w="1504950"/>
                <a:gridCol w="1254125"/>
                <a:gridCol w="4068762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Continent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Source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n (post-QC)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Population(s)</a:t>
                      </a:r>
                    </a:p>
                  </a:txBody>
                  <a:tcPr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Africa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Cooper et al.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756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NIG - Yoruba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SIERRA LEONE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325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Sierra Leone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WTCCC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2,744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Gambia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Bryc et al.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139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Hausa, Igbo, Brong, Kongo, Fulani, Bulala, Bamoun, Bantu, Xhosa, Fang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HapMap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335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YRI, MKK, LWK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HGDP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20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Yoruba, Mandenka, Biaka Pygmy, Mbuti Pygmy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Europe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POPRES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2,341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EuropeS, EuropeC, EuropeNW, …. 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Cooper et al.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1,169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EA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HGDP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35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Adygei, French, Italian, Orcadian, Russian, Sardinian, Tuscan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Native Americans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HGDP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25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Pima, Surui, Colombian, Karitiana, Maya</a:t>
                      </a:r>
                    </a:p>
                  </a:txBody>
                  <a:tcPr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-128"/>
                <a:cs typeface="ＭＳ Ｐゴシック" charset="-128"/>
              </a:rPr>
              <a:t>IBD sharing by ancestry</a:t>
            </a:r>
          </a:p>
        </p:txBody>
      </p:sp>
      <p:pic>
        <p:nvPicPr>
          <p:cNvPr id="43010" name="Picture 7" descr="totalAf.LEON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5588" y="823913"/>
            <a:ext cx="5788025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Variable Native American ancestry</a:t>
            </a:r>
          </a:p>
        </p:txBody>
      </p:sp>
      <p:pic>
        <p:nvPicPr>
          <p:cNvPr id="44034" name="Picture 3" descr="nam_sharin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0363" y="868363"/>
            <a:ext cx="5710237" cy="5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What we know from genetics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African ancestry primarily from West Africa</a:t>
            </a:r>
          </a:p>
          <a:p>
            <a:pPr lvl="1">
              <a:buNone/>
            </a:pPr>
            <a:r>
              <a:rPr lang="en-US" sz="2400" dirty="0" smtClean="0"/>
              <a:t>	</a:t>
            </a:r>
            <a:r>
              <a:rPr lang="en-US" sz="2000" dirty="0" smtClean="0"/>
              <a:t>[Lovejoy 2000, Salas 2005, Price 2009, </a:t>
            </a:r>
            <a:r>
              <a:rPr lang="en-US" sz="2000" dirty="0" err="1" smtClean="0"/>
              <a:t>Tishkoff</a:t>
            </a:r>
            <a:r>
              <a:rPr lang="en-US" sz="2000" dirty="0" smtClean="0"/>
              <a:t> 2009]</a:t>
            </a:r>
          </a:p>
          <a:p>
            <a:pPr lvl="1">
              <a:buNone/>
            </a:pPr>
            <a:endParaRPr lang="en-US" sz="2400" dirty="0" smtClean="0"/>
          </a:p>
          <a:p>
            <a:r>
              <a:rPr lang="en-US" sz="2800" dirty="0">
                <a:ea typeface="ＭＳ Ｐゴシック" charset="-128"/>
                <a:cs typeface="ＭＳ Ｐゴシック" charset="-128"/>
              </a:rPr>
              <a:t>Variation in </a:t>
            </a:r>
            <a:r>
              <a:rPr lang="en-US" sz="2800" dirty="0" smtClean="0">
                <a:ea typeface="ＭＳ Ｐゴシック" charset="-128"/>
                <a:cs typeface="ＭＳ Ｐゴシック" charset="-128"/>
              </a:rPr>
              <a:t>African vs. European 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ancestry proportion</a:t>
            </a:r>
            <a:endParaRPr lang="en-US" sz="2800" dirty="0" smtClean="0">
              <a:ea typeface="ＭＳ Ｐゴシック" charset="-128"/>
              <a:cs typeface="ＭＳ Ｐゴシック" charset="-128"/>
            </a:endParaRPr>
          </a:p>
          <a:p>
            <a:pPr lvl="1">
              <a:buNone/>
            </a:pPr>
            <a:r>
              <a:rPr lang="en-US" sz="2400" dirty="0" smtClean="0"/>
              <a:t>	</a:t>
            </a:r>
            <a:r>
              <a:rPr lang="en-US" sz="2000" dirty="0" smtClean="0"/>
              <a:t>[</a:t>
            </a:r>
            <a:r>
              <a:rPr lang="en-US" sz="2000" dirty="0" err="1" smtClean="0"/>
              <a:t>Parra</a:t>
            </a:r>
            <a:r>
              <a:rPr lang="en-US" sz="2000" dirty="0" smtClean="0"/>
              <a:t> 1998, </a:t>
            </a:r>
            <a:r>
              <a:rPr lang="en-US" sz="2000" dirty="0" err="1" smtClean="0"/>
              <a:t>Parra</a:t>
            </a:r>
            <a:r>
              <a:rPr lang="en-US" sz="2000" dirty="0" smtClean="0"/>
              <a:t> 2001, Smith 2004, Lind 2007, Bryc 2010]</a:t>
            </a:r>
          </a:p>
          <a:p>
            <a:pPr lvl="1">
              <a:buNone/>
            </a:pPr>
            <a:endParaRPr lang="en-US" sz="2400" dirty="0" smtClean="0"/>
          </a:p>
          <a:p>
            <a:r>
              <a:rPr lang="en-US" sz="2800" dirty="0">
                <a:ea typeface="ＭＳ Ｐゴシック" charset="-128"/>
                <a:cs typeface="ＭＳ Ｐゴシック" charset="-128"/>
              </a:rPr>
              <a:t>Evidence for sex-bias in ancestry</a:t>
            </a:r>
            <a:r>
              <a:rPr lang="en-US" sz="2800" dirty="0" smtClean="0">
                <a:ea typeface="ＭＳ Ｐゴシック" charset="-128"/>
                <a:cs typeface="ＭＳ Ｐゴシック" charset="-128"/>
              </a:rPr>
              <a:t> contributions</a:t>
            </a:r>
          </a:p>
          <a:p>
            <a:pPr lvl="1">
              <a:buNone/>
            </a:pPr>
            <a:r>
              <a:rPr lang="en-US" sz="2400" dirty="0" smtClean="0"/>
              <a:t>	</a:t>
            </a:r>
            <a:r>
              <a:rPr lang="en-US" sz="2000" dirty="0" smtClean="0"/>
              <a:t>[</a:t>
            </a:r>
            <a:r>
              <a:rPr lang="en-US" sz="2000" dirty="0" err="1" smtClean="0"/>
              <a:t>Parra</a:t>
            </a:r>
            <a:r>
              <a:rPr lang="en-US" sz="2000" dirty="0" smtClean="0"/>
              <a:t> 2001, Lind 2007, Bryc 2010]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31"/>
    </mc:Choice>
    <mc:Fallback>
      <p:transition xmlns:p14="http://schemas.microsoft.com/office/powerpoint/2010/main" spd="slow" advTm="5963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A simple model of admixture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" name="Straight Connector 5"/>
          <p:cNvCxnSpPr>
            <a:endCxn id="18437" idx="0"/>
          </p:cNvCxnSpPr>
          <p:nvPr/>
        </p:nvCxnSpPr>
        <p:spPr>
          <a:xfrm rot="16200000" flipH="1">
            <a:off x="4002882" y="1986756"/>
            <a:ext cx="2849562" cy="22447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8436" idx="0"/>
          </p:cNvCxnSpPr>
          <p:nvPr/>
        </p:nvCxnSpPr>
        <p:spPr>
          <a:xfrm rot="5400000">
            <a:off x="1870869" y="2099469"/>
            <a:ext cx="2849562" cy="20193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36" name="TextBox 11"/>
          <p:cNvSpPr txBox="1">
            <a:spLocks noChangeArrowheads="1"/>
          </p:cNvSpPr>
          <p:nvPr/>
        </p:nvSpPr>
        <p:spPr bwMode="auto">
          <a:xfrm>
            <a:off x="1922463" y="4533900"/>
            <a:ext cx="727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Africa</a:t>
            </a:r>
          </a:p>
        </p:txBody>
      </p:sp>
      <p:sp>
        <p:nvSpPr>
          <p:cNvPr id="18437" name="TextBox 12"/>
          <p:cNvSpPr txBox="1">
            <a:spLocks noChangeArrowheads="1"/>
          </p:cNvSpPr>
          <p:nvPr/>
        </p:nvSpPr>
        <p:spPr bwMode="auto">
          <a:xfrm>
            <a:off x="6124575" y="4533900"/>
            <a:ext cx="852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Europe</a:t>
            </a:r>
          </a:p>
        </p:txBody>
      </p:sp>
      <p:sp>
        <p:nvSpPr>
          <p:cNvPr id="18438" name="TextBox 13"/>
          <p:cNvSpPr txBox="1">
            <a:spLocks noChangeArrowheads="1"/>
          </p:cNvSpPr>
          <p:nvPr/>
        </p:nvSpPr>
        <p:spPr bwMode="auto">
          <a:xfrm>
            <a:off x="3475038" y="4533900"/>
            <a:ext cx="18907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African Americans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757488" y="3863975"/>
            <a:ext cx="326866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438" idx="0"/>
          </p:cNvCxnSpPr>
          <p:nvPr/>
        </p:nvCxnSpPr>
        <p:spPr>
          <a:xfrm rot="5400000">
            <a:off x="4086225" y="4198938"/>
            <a:ext cx="6699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165350" y="4903788"/>
            <a:ext cx="120650" cy="938212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8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550025" y="4903788"/>
            <a:ext cx="120650" cy="93821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60863" y="4903788"/>
            <a:ext cx="120650" cy="93821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364038" y="5689600"/>
            <a:ext cx="120650" cy="152400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8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60863" y="5213350"/>
            <a:ext cx="123825" cy="3365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8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60863" y="4967288"/>
            <a:ext cx="120650" cy="2222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8000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rot="5400000" flipH="1" flipV="1">
            <a:off x="1400969" y="2774156"/>
            <a:ext cx="2178050" cy="1588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0313" y="2402749"/>
            <a:ext cx="2913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>
                <a:ln>
                  <a:solidFill>
                    <a:srgbClr val="008000"/>
                  </a:solidFill>
                </a:ln>
                <a:solidFill>
                  <a:srgbClr val="008000"/>
                </a:solidFill>
                <a:latin typeface="+mn-lt"/>
                <a:ea typeface="+mn-ea"/>
                <a:cs typeface="+mn-cs"/>
              </a:rPr>
              <a:t>t</a:t>
            </a:r>
            <a:endParaRPr lang="en-US" sz="2400" dirty="0">
              <a:ln>
                <a:solidFill>
                  <a:srgbClr val="008000"/>
                </a:solidFill>
              </a:ln>
              <a:solidFill>
                <a:srgbClr val="008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rot="5400000" flipH="1" flipV="1">
            <a:off x="1350963" y="4197350"/>
            <a:ext cx="668338" cy="1587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00273" y="3942888"/>
            <a:ext cx="3807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n>
                  <a:solidFill>
                    <a:srgbClr val="008000"/>
                  </a:solidFill>
                </a:ln>
                <a:solidFill>
                  <a:srgbClr val="008000"/>
                </a:solidFill>
                <a:latin typeface="+mn-lt"/>
                <a:ea typeface="+mn-ea"/>
                <a:cs typeface="+mn-cs"/>
              </a:rPr>
              <a:t>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51"/>
    </mc:Choice>
    <mc:Fallback>
      <p:transition xmlns:p14="http://schemas.microsoft.com/office/powerpoint/2010/main" spd="slow" advTm="300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endCxn id="21509" idx="0"/>
          </p:cNvCxnSpPr>
          <p:nvPr/>
        </p:nvCxnSpPr>
        <p:spPr>
          <a:xfrm rot="16200000" flipH="1">
            <a:off x="3856038" y="1839912"/>
            <a:ext cx="3022600" cy="23653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1870869" y="2099469"/>
            <a:ext cx="2849562" cy="20193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1852613" y="4533900"/>
            <a:ext cx="7286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Africa</a:t>
            </a:r>
          </a:p>
        </p:txBody>
      </p:sp>
      <p:sp>
        <p:nvSpPr>
          <p:cNvPr id="21509" name="TextBox 12"/>
          <p:cNvSpPr txBox="1">
            <a:spLocks noChangeArrowheads="1"/>
          </p:cNvSpPr>
          <p:nvPr/>
        </p:nvSpPr>
        <p:spPr bwMode="auto">
          <a:xfrm>
            <a:off x="6124575" y="4533900"/>
            <a:ext cx="852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Europe</a:t>
            </a:r>
          </a:p>
        </p:txBody>
      </p:sp>
      <p:sp>
        <p:nvSpPr>
          <p:cNvPr id="21510" name="TextBox 13"/>
          <p:cNvSpPr txBox="1">
            <a:spLocks noChangeArrowheads="1"/>
          </p:cNvSpPr>
          <p:nvPr/>
        </p:nvSpPr>
        <p:spPr bwMode="auto">
          <a:xfrm>
            <a:off x="3475038" y="4533900"/>
            <a:ext cx="18907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African Americans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4502943" y="4212432"/>
            <a:ext cx="6715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352675" y="4903788"/>
            <a:ext cx="120650" cy="938212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550025" y="4903788"/>
            <a:ext cx="120650" cy="93821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60863" y="4903788"/>
            <a:ext cx="120650" cy="93821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360863" y="5689600"/>
            <a:ext cx="123825" cy="163513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60863" y="5200650"/>
            <a:ext cx="120650" cy="3492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60863" y="4964113"/>
            <a:ext cx="120650" cy="2222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1596231" y="1959769"/>
            <a:ext cx="3036888" cy="21399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922463" y="4903788"/>
            <a:ext cx="119062" cy="93821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141538" y="4903788"/>
            <a:ext cx="119062" cy="938212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2298700" y="3336926"/>
            <a:ext cx="1423987" cy="982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3363912" y="2976563"/>
            <a:ext cx="277813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60863" y="5475288"/>
            <a:ext cx="120650" cy="4603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60863" y="5670550"/>
            <a:ext cx="123825" cy="889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527300" y="3863975"/>
            <a:ext cx="349885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887663" y="4016375"/>
            <a:ext cx="1951037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713038" y="3937000"/>
            <a:ext cx="212566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4779963" y="4908550"/>
            <a:ext cx="120650" cy="93821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779963" y="5695950"/>
            <a:ext cx="120650" cy="152400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779963" y="5218113"/>
            <a:ext cx="122237" cy="257175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81550" y="5102225"/>
            <a:ext cx="120650" cy="2222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79963" y="5429250"/>
            <a:ext cx="122237" cy="85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Rounded Rectangle 60"/>
          <p:cNvSpPr/>
          <p:nvPr/>
        </p:nvSpPr>
        <p:spPr>
          <a:xfrm flipV="1">
            <a:off x="4779963" y="5135563"/>
            <a:ext cx="120650" cy="46037"/>
          </a:xfrm>
          <a:prstGeom prst="round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957638" y="4914900"/>
            <a:ext cx="119062" cy="93821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57638" y="5224463"/>
            <a:ext cx="119062" cy="33655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57638" y="4978400"/>
            <a:ext cx="119062" cy="22225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957638" y="5514975"/>
            <a:ext cx="119062" cy="4603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957638" y="5670550"/>
            <a:ext cx="120650" cy="13335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57638" y="5759450"/>
            <a:ext cx="120650" cy="444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4086225" y="4198938"/>
            <a:ext cx="6699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3682206" y="4212432"/>
            <a:ext cx="6715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779963" y="5681663"/>
            <a:ext cx="120650" cy="7778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ea typeface="ＭＳ Ｐゴシック" charset="-128"/>
                <a:cs typeface="ＭＳ Ｐゴシック" charset="-128"/>
              </a:rPr>
              <a:t>True admixture history more complex</a:t>
            </a:r>
            <a:endParaRPr lang="en-US" sz="4000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90"/>
    </mc:Choice>
    <mc:Fallback>
      <p:transition xmlns:p14="http://schemas.microsoft.com/office/powerpoint/2010/main" spd="slow" advTm="7339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African American cohorts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457200" y="5026343"/>
            <a:ext cx="6503988" cy="1624330"/>
          </a:xfrm>
        </p:spPr>
        <p:txBody>
          <a:bodyPr/>
          <a:lstStyle/>
          <a:p>
            <a:r>
              <a:rPr lang="en-US" sz="2000" dirty="0">
                <a:ea typeface="ＭＳ Ｐゴシック" charset="-128"/>
                <a:cs typeface="ＭＳ Ｐゴシック" charset="-128"/>
              </a:rPr>
              <a:t>Gullah – a unique African American population</a:t>
            </a:r>
            <a:endParaRPr lang="en-US" sz="2000" dirty="0" smtClean="0">
              <a:ea typeface="ＭＳ Ｐゴシック" charset="-128"/>
              <a:cs typeface="ＭＳ Ｐゴシック" charset="-128"/>
            </a:endParaRPr>
          </a:p>
          <a:p>
            <a:pPr lvl="1"/>
            <a:r>
              <a:rPr lang="en-US" sz="1800" dirty="0" smtClean="0"/>
              <a:t>Live in </a:t>
            </a:r>
            <a:r>
              <a:rPr lang="en-US" sz="1800" dirty="0" err="1" smtClean="0"/>
              <a:t>Lowcountry</a:t>
            </a:r>
            <a:r>
              <a:rPr lang="en-US" sz="1800" dirty="0" smtClean="0"/>
              <a:t> </a:t>
            </a:r>
            <a:r>
              <a:rPr lang="en-US" sz="1800" dirty="0"/>
              <a:t>of South Carolina and Georgia</a:t>
            </a:r>
            <a:endParaRPr lang="en-US" sz="1800" dirty="0" smtClean="0"/>
          </a:p>
          <a:p>
            <a:pPr lvl="1"/>
            <a:r>
              <a:rPr lang="en-US" sz="1800" dirty="0" smtClean="0"/>
              <a:t>Speak Sea </a:t>
            </a:r>
            <a:r>
              <a:rPr lang="en-US" sz="1800" dirty="0"/>
              <a:t>Island Creole </a:t>
            </a:r>
            <a:r>
              <a:rPr lang="en-US" sz="1800" dirty="0" smtClean="0"/>
              <a:t>language </a:t>
            </a:r>
          </a:p>
          <a:p>
            <a:pPr lvl="2"/>
            <a:r>
              <a:rPr lang="en-US" sz="1400" dirty="0" smtClean="0"/>
              <a:t>linked </a:t>
            </a:r>
            <a:r>
              <a:rPr lang="en-US" sz="1400" dirty="0"/>
              <a:t>to </a:t>
            </a:r>
            <a:r>
              <a:rPr lang="en-US" sz="1400" dirty="0" err="1"/>
              <a:t>Krio</a:t>
            </a:r>
            <a:r>
              <a:rPr lang="en-US" sz="1400" dirty="0"/>
              <a:t> of Sierra Leone</a:t>
            </a:r>
            <a:endParaRPr lang="en-US" sz="1400" dirty="0" smtClean="0"/>
          </a:p>
          <a:p>
            <a:pPr lvl="1"/>
            <a:r>
              <a:rPr lang="en-US" sz="1800" dirty="0" smtClean="0"/>
              <a:t>Cultural links </a:t>
            </a:r>
            <a:r>
              <a:rPr lang="en-US" sz="1800" dirty="0"/>
              <a:t>to </a:t>
            </a:r>
            <a:r>
              <a:rPr lang="en-US" sz="1800" dirty="0" smtClean="0"/>
              <a:t>rice-growing </a:t>
            </a:r>
            <a:r>
              <a:rPr lang="en-US" sz="1800" dirty="0"/>
              <a:t>regions of Africa</a:t>
            </a:r>
            <a:endParaRPr lang="en-US" sz="2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027178"/>
              </p:ext>
            </p:extLst>
          </p:nvPr>
        </p:nvGraphicFramePr>
        <p:xfrm>
          <a:off x="1620269" y="1417638"/>
          <a:ext cx="5924371" cy="2600325"/>
        </p:xfrm>
        <a:graphic>
          <a:graphicData uri="http://schemas.openxmlformats.org/drawingml/2006/table">
            <a:tbl>
              <a:tblPr/>
              <a:tblGrid>
                <a:gridCol w="1159729"/>
                <a:gridCol w="655494"/>
                <a:gridCol w="678905"/>
                <a:gridCol w="343024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Source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Cohort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Location</a:t>
                      </a: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371475">
                <a:tc rowSpan="4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CARe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2,933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ARIC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Jackson, Winston Salem, Minneapolis, Baltimore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955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CARDIA</a:t>
                      </a:r>
                      <a:endParaRPr lang="en-US" sz="1200" dirty="0"/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Birmingham, Chicago, Minneapolis, Oakland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632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CFS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Large family recruitment in Cleveland area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2,134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JHS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Jackson,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Mississippi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1,633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MESA</a:t>
                      </a:r>
                      <a:endParaRPr lang="en-US" sz="1200" dirty="0"/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NYC, Baltimore, Chicago, LA, Winston Salem, Twin Cities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COBRE, SUGAR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1,449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Gullah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South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  <a:cs typeface="ＭＳ Ｐゴシック" charset="-128"/>
                        </a:rPr>
                        <a:t>Carolina Sea Islands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2570" name="Picture 4" descr="Gullah1.PNG"/>
          <p:cNvPicPr>
            <a:picLocks noChangeAspect="1"/>
          </p:cNvPicPr>
          <p:nvPr/>
        </p:nvPicPr>
        <p:blipFill>
          <a:blip r:embed="rId3"/>
          <a:srcRect l="62233" t="45796" r="16830" b="18523"/>
          <a:stretch>
            <a:fillRect/>
          </a:stretch>
        </p:blipFill>
        <p:spPr bwMode="auto">
          <a:xfrm>
            <a:off x="6961188" y="5108813"/>
            <a:ext cx="1447800" cy="161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370"/>
    </mc:Choice>
    <mc:Fallback>
      <p:transition xmlns:p14="http://schemas.microsoft.com/office/powerpoint/2010/main" spd="slow" advTm="1043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fricaSampleMap_points.pdf"/>
          <p:cNvPicPr>
            <a:picLocks noChangeAspect="1"/>
          </p:cNvPicPr>
          <p:nvPr/>
        </p:nvPicPr>
        <p:blipFill>
          <a:blip r:embed="rId3"/>
          <a:srcRect t="18524"/>
          <a:stretch>
            <a:fillRect/>
          </a:stretch>
        </p:blipFill>
        <p:spPr>
          <a:xfrm>
            <a:off x="1286250" y="1436262"/>
            <a:ext cx="6835489" cy="63649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9250563">
            <a:off x="2020888" y="1512888"/>
            <a:ext cx="523875" cy="790575"/>
          </a:xfrm>
          <a:prstGeom prst="ellipse">
            <a:avLst/>
          </a:prstGeom>
          <a:solidFill>
            <a:srgbClr val="CD36AB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233363" y="1879600"/>
            <a:ext cx="1933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D36AB"/>
                </a:solidFill>
              </a:rPr>
              <a:t>Far West Africa</a:t>
            </a:r>
          </a:p>
        </p:txBody>
      </p:sp>
      <p:sp>
        <p:nvSpPr>
          <p:cNvPr id="23557" name="TextBox 8"/>
          <p:cNvSpPr txBox="1">
            <a:spLocks noChangeArrowheads="1"/>
          </p:cNvSpPr>
          <p:nvPr/>
        </p:nvSpPr>
        <p:spPr bwMode="auto">
          <a:xfrm>
            <a:off x="2747963" y="2522538"/>
            <a:ext cx="1476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AB"/>
                </a:solidFill>
              </a:rPr>
              <a:t>West </a:t>
            </a:r>
            <a:r>
              <a:rPr lang="en-US" sz="2000" dirty="0">
                <a:solidFill>
                  <a:srgbClr val="000090"/>
                </a:solidFill>
              </a:rPr>
              <a:t>Africa</a:t>
            </a:r>
          </a:p>
        </p:txBody>
      </p:sp>
      <p:sp>
        <p:nvSpPr>
          <p:cNvPr id="10" name="Oval 9"/>
          <p:cNvSpPr/>
          <p:nvPr/>
        </p:nvSpPr>
        <p:spPr>
          <a:xfrm rot="20301832">
            <a:off x="4624388" y="2352675"/>
            <a:ext cx="604837" cy="1724025"/>
          </a:xfrm>
          <a:prstGeom prst="ellipse">
            <a:avLst/>
          </a:prstGeom>
          <a:solidFill>
            <a:srgbClr val="008000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59" name="TextBox 10"/>
          <p:cNvSpPr txBox="1">
            <a:spLocks noChangeArrowheads="1"/>
          </p:cNvSpPr>
          <p:nvPr/>
        </p:nvSpPr>
        <p:spPr bwMode="auto">
          <a:xfrm>
            <a:off x="2935288" y="3192463"/>
            <a:ext cx="1724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8000"/>
                </a:solidFill>
              </a:rPr>
              <a:t>Central Africa</a:t>
            </a:r>
          </a:p>
        </p:txBody>
      </p:sp>
      <p:sp>
        <p:nvSpPr>
          <p:cNvPr id="12" name="Oval 11"/>
          <p:cNvSpPr/>
          <p:nvPr/>
        </p:nvSpPr>
        <p:spPr>
          <a:xfrm rot="20301832">
            <a:off x="4799013" y="1611313"/>
            <a:ext cx="681037" cy="615950"/>
          </a:xfrm>
          <a:prstGeom prst="ellipse">
            <a:avLst/>
          </a:prstGeom>
          <a:solidFill>
            <a:srgbClr val="E1BE1E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61" name="TextBox 12"/>
          <p:cNvSpPr txBox="1">
            <a:spLocks noChangeArrowheads="1"/>
          </p:cNvSpPr>
          <p:nvPr/>
        </p:nvSpPr>
        <p:spPr bwMode="auto">
          <a:xfrm>
            <a:off x="5605463" y="1641475"/>
            <a:ext cx="9826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E1BE1E"/>
                </a:solidFill>
              </a:rPr>
              <a:t>Chadic</a:t>
            </a:r>
          </a:p>
        </p:txBody>
      </p:sp>
      <p:sp>
        <p:nvSpPr>
          <p:cNvPr id="14" name="Oval 13"/>
          <p:cNvSpPr/>
          <p:nvPr/>
        </p:nvSpPr>
        <p:spPr>
          <a:xfrm rot="17761886">
            <a:off x="6733381" y="2666207"/>
            <a:ext cx="682625" cy="779462"/>
          </a:xfrm>
          <a:prstGeom prst="ellipse">
            <a:avLst/>
          </a:prstGeom>
          <a:solidFill>
            <a:srgbClr val="2092E1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2092E1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63" name="TextBox 14"/>
          <p:cNvSpPr txBox="1">
            <a:spLocks noChangeArrowheads="1"/>
          </p:cNvSpPr>
          <p:nvPr/>
        </p:nvSpPr>
        <p:spPr bwMode="auto">
          <a:xfrm>
            <a:off x="7423150" y="2633663"/>
            <a:ext cx="14112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092E1"/>
                </a:solidFill>
              </a:rPr>
              <a:t>East Africa</a:t>
            </a:r>
          </a:p>
        </p:txBody>
      </p:sp>
      <p:sp>
        <p:nvSpPr>
          <p:cNvPr id="16" name="Oval 15"/>
          <p:cNvSpPr/>
          <p:nvPr/>
        </p:nvSpPr>
        <p:spPr>
          <a:xfrm rot="17058740">
            <a:off x="5599380" y="2095385"/>
            <a:ext cx="298450" cy="1367017"/>
          </a:xfrm>
          <a:prstGeom prst="ellipse">
            <a:avLst/>
          </a:prstGeom>
          <a:solidFill>
            <a:srgbClr val="3DE1B9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65" name="TextBox 16"/>
          <p:cNvSpPr txBox="1">
            <a:spLocks noChangeArrowheads="1"/>
          </p:cNvSpPr>
          <p:nvPr/>
        </p:nvSpPr>
        <p:spPr bwMode="auto">
          <a:xfrm>
            <a:off x="5414963" y="2892425"/>
            <a:ext cx="969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3DE1B9"/>
                </a:solidFill>
              </a:rPr>
              <a:t>Pygmy</a:t>
            </a:r>
          </a:p>
        </p:txBody>
      </p:sp>
      <p:sp>
        <p:nvSpPr>
          <p:cNvPr id="235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African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populations analyzed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>
          <a:xfrm rot="16200000">
            <a:off x="3686969" y="1588873"/>
            <a:ext cx="582613" cy="1336675"/>
          </a:xfrm>
          <a:prstGeom prst="ellipse">
            <a:avLst/>
          </a:prstGeom>
          <a:solidFill>
            <a:srgbClr val="000090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65"/>
    </mc:Choice>
    <mc:Fallback>
      <p:transition xmlns:p14="http://schemas.microsoft.com/office/powerpoint/2010/main" spd="slow" advTm="3526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fricaSampleMap_points.pdf"/>
          <p:cNvPicPr>
            <a:picLocks noChangeAspect="1"/>
          </p:cNvPicPr>
          <p:nvPr/>
        </p:nvPicPr>
        <p:blipFill>
          <a:blip r:embed="rId3"/>
          <a:srcRect t="18524"/>
          <a:stretch>
            <a:fillRect/>
          </a:stretch>
        </p:blipFill>
        <p:spPr>
          <a:xfrm>
            <a:off x="1286250" y="1436262"/>
            <a:ext cx="6835489" cy="6364932"/>
          </a:xfrm>
          <a:prstGeom prst="rect">
            <a:avLst/>
          </a:prstGeom>
        </p:spPr>
      </p:pic>
      <p:sp>
        <p:nvSpPr>
          <p:cNvPr id="245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African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populations analyzed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107800" y="2259013"/>
            <a:ext cx="249237" cy="3190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56937" y="1760538"/>
            <a:ext cx="420688" cy="2063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3636362" y="2377282"/>
            <a:ext cx="446087" cy="292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88" name="TextBox 9"/>
          <p:cNvSpPr txBox="1">
            <a:spLocks noChangeArrowheads="1"/>
          </p:cNvSpPr>
          <p:nvPr/>
        </p:nvSpPr>
        <p:spPr bwMode="auto">
          <a:xfrm>
            <a:off x="457200" y="1774825"/>
            <a:ext cx="12938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EB2778"/>
                </a:solidFill>
              </a:rPr>
              <a:t>Gambia</a:t>
            </a:r>
          </a:p>
          <a:p>
            <a:pPr algn="ctr"/>
            <a:r>
              <a:rPr lang="en-US" dirty="0" err="1">
                <a:solidFill>
                  <a:srgbClr val="EB2778"/>
                </a:solidFill>
              </a:rPr>
              <a:t>n</a:t>
            </a:r>
            <a:r>
              <a:rPr lang="en-US" dirty="0">
                <a:solidFill>
                  <a:srgbClr val="EB2778"/>
                </a:solidFill>
              </a:rPr>
              <a:t> = 2,862</a:t>
            </a:r>
          </a:p>
        </p:txBody>
      </p:sp>
      <p:sp>
        <p:nvSpPr>
          <p:cNvPr id="24589" name="TextBox 10"/>
          <p:cNvSpPr txBox="1">
            <a:spLocks noChangeArrowheads="1"/>
          </p:cNvSpPr>
          <p:nvPr/>
        </p:nvSpPr>
        <p:spPr bwMode="auto">
          <a:xfrm>
            <a:off x="1149350" y="2457450"/>
            <a:ext cx="15001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EA50F2"/>
                </a:solidFill>
              </a:rPr>
              <a:t>Sierra Leone</a:t>
            </a:r>
          </a:p>
          <a:p>
            <a:pPr algn="ctr"/>
            <a:r>
              <a:rPr lang="en-US">
                <a:solidFill>
                  <a:srgbClr val="EA50F2"/>
                </a:solidFill>
              </a:rPr>
              <a:t>n = 400</a:t>
            </a:r>
          </a:p>
        </p:txBody>
      </p:sp>
      <p:sp>
        <p:nvSpPr>
          <p:cNvPr id="24590" name="TextBox 12"/>
          <p:cNvSpPr txBox="1">
            <a:spLocks noChangeArrowheads="1"/>
          </p:cNvSpPr>
          <p:nvPr/>
        </p:nvSpPr>
        <p:spPr bwMode="auto">
          <a:xfrm>
            <a:off x="2835275" y="2671763"/>
            <a:ext cx="9620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7055D1"/>
                </a:solidFill>
              </a:rPr>
              <a:t>Yoruba</a:t>
            </a:r>
          </a:p>
          <a:p>
            <a:pPr algn="ctr"/>
            <a:r>
              <a:rPr lang="en-US" dirty="0" err="1">
                <a:solidFill>
                  <a:srgbClr val="7055D1"/>
                </a:solidFill>
              </a:rPr>
              <a:t>n</a:t>
            </a:r>
            <a:r>
              <a:rPr lang="en-US" dirty="0">
                <a:solidFill>
                  <a:srgbClr val="7055D1"/>
                </a:solidFill>
              </a:rPr>
              <a:t> = 756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16"/>
    </mc:Choice>
    <mc:Fallback>
      <p:transition xmlns:p14="http://schemas.microsoft.com/office/powerpoint/2010/main" spd="slow" advTm="2491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ea typeface="ＭＳ Ｐゴシック" charset="-128"/>
                <a:cs typeface="ＭＳ Ｐゴシック" charset="-128"/>
              </a:rPr>
              <a:t>Ancestry estimates based on allele frequencies</a:t>
            </a:r>
            <a:endParaRPr lang="en-US" sz="32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Linear model like method</a:t>
            </a:r>
          </a:p>
          <a:p>
            <a:r>
              <a:rPr lang="en-US" sz="2800" dirty="0" smtClean="0"/>
              <a:t>Statistical support for at least five populations contributing ancestry to African Americans:</a:t>
            </a:r>
          </a:p>
          <a:p>
            <a:pPr lvl="3"/>
            <a:r>
              <a:rPr lang="en-US" sz="1800" dirty="0" smtClean="0">
                <a:solidFill>
                  <a:srgbClr val="FF0000"/>
                </a:solidFill>
              </a:rPr>
              <a:t>Europe</a:t>
            </a:r>
          </a:p>
          <a:p>
            <a:pPr lvl="3"/>
            <a:r>
              <a:rPr lang="en-US" sz="1800" dirty="0" smtClean="0">
                <a:solidFill>
                  <a:srgbClr val="0000AB"/>
                </a:solidFill>
              </a:rPr>
              <a:t>West Africa</a:t>
            </a:r>
          </a:p>
          <a:p>
            <a:pPr lvl="3"/>
            <a:r>
              <a:rPr lang="en-US" sz="1800" dirty="0" smtClean="0">
                <a:solidFill>
                  <a:srgbClr val="CD36AB"/>
                </a:solidFill>
              </a:rPr>
              <a:t>Far West Africa</a:t>
            </a:r>
          </a:p>
          <a:p>
            <a:pPr lvl="3"/>
            <a:r>
              <a:rPr lang="en-US" sz="1800" dirty="0" smtClean="0">
                <a:solidFill>
                  <a:srgbClr val="008000"/>
                </a:solidFill>
              </a:rPr>
              <a:t>Central Africa</a:t>
            </a:r>
          </a:p>
          <a:p>
            <a:pPr lvl="3"/>
            <a:r>
              <a:rPr lang="en-US" sz="1800" dirty="0" smtClean="0">
                <a:solidFill>
                  <a:srgbClr val="E1BE1E"/>
                </a:solidFill>
              </a:rPr>
              <a:t>Native American</a:t>
            </a:r>
          </a:p>
          <a:p>
            <a:pPr eaLnBrk="1" hangingPunct="1">
              <a:buFont typeface="Arial" charset="0"/>
              <a:buNone/>
            </a:pPr>
            <a:endParaRPr lang="en-US" sz="24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1469198" y="6211888"/>
            <a:ext cx="61889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QPMIX: Patterson </a:t>
            </a:r>
            <a:r>
              <a:rPr lang="en-US" i="1" dirty="0"/>
              <a:t>et al.</a:t>
            </a:r>
            <a:r>
              <a:rPr lang="en-US" dirty="0"/>
              <a:t> (2010) </a:t>
            </a:r>
            <a:r>
              <a:rPr lang="en-US" i="1" dirty="0"/>
              <a:t>Human Molecular Genetics</a:t>
            </a: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563649" y="3276856"/>
            <a:ext cx="4022725" cy="3011488"/>
            <a:chOff x="-130073" y="1436688"/>
            <a:chExt cx="7824686" cy="5859462"/>
          </a:xfrm>
        </p:grpSpPr>
        <p:pic>
          <p:nvPicPr>
            <p:cNvPr id="6" name="Picture 2" descr="AfricaSampleMap_blank.pdf"/>
            <p:cNvPicPr>
              <a:picLocks noChangeAspect="1"/>
            </p:cNvPicPr>
            <p:nvPr/>
          </p:nvPicPr>
          <p:blipFill>
            <a:blip r:embed="rId3"/>
            <a:srcRect t="14552"/>
            <a:stretch>
              <a:fillRect/>
            </a:stretch>
          </p:blipFill>
          <p:spPr bwMode="auto">
            <a:xfrm>
              <a:off x="1693863" y="1436688"/>
              <a:ext cx="6000750" cy="585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/>
            <p:cNvSpPr/>
            <p:nvPr/>
          </p:nvSpPr>
          <p:spPr>
            <a:xfrm rot="19250563">
              <a:off x="2114814" y="1513909"/>
              <a:ext cx="521853" cy="790734"/>
            </a:xfrm>
            <a:prstGeom prst="ellipse">
              <a:avLst/>
            </a:prstGeom>
            <a:solidFill>
              <a:srgbClr val="CD36AB">
                <a:alpha val="4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-130073" y="1821017"/>
              <a:ext cx="2399452" cy="538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solidFill>
                    <a:srgbClr val="CD36AB"/>
                  </a:solidFill>
                </a:rPr>
                <a:t>Far West Africa</a:t>
              </a:r>
            </a:p>
          </p:txBody>
        </p:sp>
        <p:sp>
          <p:nvSpPr>
            <p:cNvPr id="9" name="Oval 8"/>
            <p:cNvSpPr/>
            <p:nvPr/>
          </p:nvSpPr>
          <p:spPr>
            <a:xfrm rot="16200000">
              <a:off x="3688003" y="1531097"/>
              <a:ext cx="580695" cy="1337051"/>
            </a:xfrm>
            <a:prstGeom prst="ellipse">
              <a:avLst/>
            </a:prstGeom>
            <a:solidFill>
              <a:srgbClr val="000090">
                <a:alpha val="4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2337142" y="2489971"/>
              <a:ext cx="1867400" cy="538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000090"/>
                  </a:solidFill>
                </a:rPr>
                <a:t>West Africa</a:t>
              </a:r>
            </a:p>
          </p:txBody>
        </p:sp>
        <p:sp>
          <p:nvSpPr>
            <p:cNvPr id="11" name="Oval 10"/>
            <p:cNvSpPr/>
            <p:nvPr/>
          </p:nvSpPr>
          <p:spPr>
            <a:xfrm rot="20301832">
              <a:off x="4625261" y="2354064"/>
              <a:ext cx="605224" cy="1723553"/>
            </a:xfrm>
            <a:prstGeom prst="ellipse">
              <a:avLst/>
            </a:prstGeom>
            <a:solidFill>
              <a:srgbClr val="008000">
                <a:alpha val="4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2562336" y="3192463"/>
              <a:ext cx="2155915" cy="538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008000"/>
                  </a:solidFill>
                </a:rPr>
                <a:t>Central Africa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16"/>
    </mc:Choice>
    <mc:Fallback>
      <p:transition xmlns:p14="http://schemas.microsoft.com/office/powerpoint/2010/main" spd="slow" advTm="9611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7954</TotalTime>
  <Words>1629</Words>
  <Application>Microsoft Macintosh PowerPoint</Application>
  <PresentationFormat>On-screen Show (4:3)</PresentationFormat>
  <Paragraphs>451</Paragraphs>
  <Slides>27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Differential relatedness of African Americans to populations within West Africa</vt:lpstr>
      <vt:lpstr>What we know from history about the Trans-Atlantic Slave Trade</vt:lpstr>
      <vt:lpstr>What we know from genetics</vt:lpstr>
      <vt:lpstr>A simple model of admixture</vt:lpstr>
      <vt:lpstr>True admixture history more complex</vt:lpstr>
      <vt:lpstr>African American cohorts</vt:lpstr>
      <vt:lpstr>African populations analyzed</vt:lpstr>
      <vt:lpstr>African populations analyzed</vt:lpstr>
      <vt:lpstr>Ancestry estimates based on allele frequencies</vt:lpstr>
      <vt:lpstr>Ancestry estimates based on allele frequencies</vt:lpstr>
      <vt:lpstr>Ancestry estimates based on allele frequencies</vt:lpstr>
      <vt:lpstr>Inferring relatedness based on recently shared DNA segments</vt:lpstr>
      <vt:lpstr>IBD reflects ancestry</vt:lpstr>
      <vt:lpstr>Conclusions</vt:lpstr>
      <vt:lpstr>Acknowledgements</vt:lpstr>
      <vt:lpstr>PowerPoint Presentation</vt:lpstr>
      <vt:lpstr>African population names</vt:lpstr>
      <vt:lpstr>African American cohorts</vt:lpstr>
      <vt:lpstr>PCA shows no dataset artifacts</vt:lpstr>
      <vt:lpstr>ADMIXTURE</vt:lpstr>
      <vt:lpstr>PCA</vt:lpstr>
      <vt:lpstr>QPMIX</vt:lpstr>
      <vt:lpstr>IBD sharing proportions </vt:lpstr>
      <vt:lpstr>Similarity among CARe cohorts</vt:lpstr>
      <vt:lpstr>Proxy ancestral populations</vt:lpstr>
      <vt:lpstr>IBD sharing by ancestry</vt:lpstr>
      <vt:lpstr>Variable Native American ancestry</vt:lpstr>
    </vt:vector>
  </TitlesOfParts>
  <Company>Cornell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 Bryc</dc:creator>
  <cp:lastModifiedBy>Kasia Bryc</cp:lastModifiedBy>
  <cp:revision>104</cp:revision>
  <dcterms:created xsi:type="dcterms:W3CDTF">2012-11-05T23:48:29Z</dcterms:created>
  <dcterms:modified xsi:type="dcterms:W3CDTF">2012-11-08T18:03:38Z</dcterms:modified>
</cp:coreProperties>
</file>